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0" r:id="rId3"/>
    <p:sldId id="271" r:id="rId4"/>
    <p:sldId id="272" r:id="rId5"/>
    <p:sldId id="273" r:id="rId6"/>
    <p:sldId id="274" r:id="rId7"/>
    <p:sldId id="304" r:id="rId8"/>
    <p:sldId id="305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3" r:id="rId34"/>
    <p:sldId id="299" r:id="rId35"/>
    <p:sldId id="300" r:id="rId36"/>
    <p:sldId id="301" r:id="rId37"/>
    <p:sldId id="302" r:id="rId38"/>
    <p:sldId id="258" r:id="rId39"/>
    <p:sldId id="260" r:id="rId40"/>
    <p:sldId id="261" r:id="rId41"/>
    <p:sldId id="264" r:id="rId42"/>
    <p:sldId id="265" r:id="rId43"/>
    <p:sldId id="266" r:id="rId44"/>
    <p:sldId id="267" r:id="rId45"/>
    <p:sldId id="268" r:id="rId46"/>
    <p:sldId id="269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3A"/>
    <a:srgbClr val="3BFB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4" autoAdjust="0"/>
  </p:normalViewPr>
  <p:slideViewPr>
    <p:cSldViewPr>
      <p:cViewPr varScale="1">
        <p:scale>
          <a:sx n="77" d="100"/>
          <a:sy n="77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CF17-EA11-4EC5-A92E-D26059BB1F08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78DDE-9A00-4238-9844-8DA99D3A65A9}" type="slidenum">
              <a:rPr lang="fr-LU" smtClean="0"/>
              <a:pPr/>
              <a:t>‹N°›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38</a:t>
            </a:fld>
            <a:endParaRPr lang="fr-L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39</a:t>
            </a:fld>
            <a:endParaRPr lang="fr-L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40</a:t>
            </a:fld>
            <a:endParaRPr lang="fr-L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41</a:t>
            </a:fld>
            <a:endParaRPr lang="fr-L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42</a:t>
            </a:fld>
            <a:endParaRPr lang="fr-L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43</a:t>
            </a:fld>
            <a:endParaRPr lang="fr-L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44</a:t>
            </a:fld>
            <a:endParaRPr lang="fr-L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45</a:t>
            </a:fld>
            <a:endParaRPr lang="fr-L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Ventilateur action aussi appelé </a:t>
            </a:r>
            <a:r>
              <a:rPr lang="fr-CH" smtClean="0"/>
              <a:t>cage d’écureuil</a:t>
            </a:r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8DDE-9A00-4238-9844-8DA99D3A65A9}" type="slidenum">
              <a:rPr lang="fr-LU" smtClean="0"/>
              <a:pPr/>
              <a:t>46</a:t>
            </a:fld>
            <a:endParaRPr lang="fr-L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D5D4F-45D6-41BA-8978-45B9D4EC3BF5}" type="datetimeFigureOut">
              <a:rPr lang="fr-FR" smtClean="0"/>
              <a:pPr/>
              <a:t>20/09/2011</a:t>
            </a:fld>
            <a:endParaRPr lang="fr-LU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9A665-609C-4ED0-8C5E-27DDC6BE5287}" type="slidenum">
              <a:rPr lang="fr-LU" smtClean="0"/>
              <a:pPr/>
              <a:t>‹N°›</a:t>
            </a:fld>
            <a:endParaRPr lang="fr-LU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sz="7200" dirty="0" smtClean="0"/>
              <a:t>LES VENTILATEURS</a:t>
            </a:r>
            <a:endParaRPr lang="fr-L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Application 2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928670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	Calculer la pression statique (Ps) et dynamique (Pd) d’un ventilateur d’après les données suivantes :</a:t>
            </a:r>
            <a:endParaRPr lang="fr-FR" sz="2400" dirty="0" smtClean="0"/>
          </a:p>
          <a:p>
            <a:r>
              <a:rPr lang="fr-CH" sz="2400" dirty="0" smtClean="0"/>
              <a:t>Pt = 35 </a:t>
            </a:r>
            <a:r>
              <a:rPr lang="fr-CH" sz="2400" dirty="0" err="1" smtClean="0"/>
              <a:t>mmCE</a:t>
            </a:r>
            <a:r>
              <a:rPr lang="fr-CH" sz="2400" dirty="0" smtClean="0"/>
              <a:t>, débit volumique </a:t>
            </a:r>
            <a:r>
              <a:rPr lang="fr-CH" sz="2400" dirty="0" err="1" smtClean="0"/>
              <a:t>Qv</a:t>
            </a:r>
            <a:r>
              <a:rPr lang="fr-CH" sz="2400" dirty="0" smtClean="0"/>
              <a:t> = 2160 m</a:t>
            </a:r>
            <a:r>
              <a:rPr lang="fr-CH" sz="2400" baseline="30000" dirty="0" smtClean="0"/>
              <a:t>3</a:t>
            </a:r>
            <a:r>
              <a:rPr lang="fr-CH" sz="2400" dirty="0" smtClean="0"/>
              <a:t>/h, gaine de ventilation : section = 30 x 25 cm, air soufflé : 10°C et 70% d’humidité.</a:t>
            </a:r>
            <a:endParaRPr lang="fr-LU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314324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 ρ = </a:t>
            </a:r>
            <a:r>
              <a:rPr lang="fr-CH" sz="2400" u="sng" dirty="0" smtClean="0"/>
              <a:t>	1/0,82= 1,22kg/m</a:t>
            </a:r>
            <a:r>
              <a:rPr lang="fr-CH" sz="2400" u="sng" baseline="30000" dirty="0" smtClean="0"/>
              <a:t>3</a:t>
            </a:r>
            <a:r>
              <a:rPr lang="fr-CH" sz="2400" u="sng" dirty="0" smtClean="0"/>
              <a:t>	</a:t>
            </a:r>
            <a:endParaRPr lang="fr-FR" sz="2400" dirty="0" smtClean="0"/>
          </a:p>
          <a:p>
            <a:r>
              <a:rPr lang="fr-CH" sz="2400" dirty="0" smtClean="0"/>
              <a:t>Calculer v, pour cela :</a:t>
            </a:r>
            <a:endParaRPr lang="fr-FR" sz="2400" dirty="0" smtClean="0"/>
          </a:p>
          <a:p>
            <a:r>
              <a:rPr lang="en-GB" sz="2400" dirty="0" smtClean="0"/>
              <a:t>Calculer S = </a:t>
            </a:r>
            <a:r>
              <a:rPr lang="en-GB" sz="2400" u="sng" dirty="0" smtClean="0"/>
              <a:t>0,3 x 0,25 = 0,075m</a:t>
            </a:r>
            <a:r>
              <a:rPr lang="en-GB" sz="2400" u="sng" baseline="30000" dirty="0" smtClean="0"/>
              <a:t>2</a:t>
            </a:r>
            <a:endParaRPr lang="fr-FR" sz="2400" dirty="0" smtClean="0"/>
          </a:p>
          <a:p>
            <a:r>
              <a:rPr lang="fr-CH" sz="2400" dirty="0" err="1" smtClean="0"/>
              <a:t>Qv</a:t>
            </a:r>
            <a:r>
              <a:rPr lang="fr-CH" sz="2400" dirty="0" smtClean="0"/>
              <a:t> = </a:t>
            </a:r>
            <a:r>
              <a:rPr lang="fr-CH" sz="2400" u="sng" dirty="0" smtClean="0"/>
              <a:t>2160 m</a:t>
            </a:r>
            <a:r>
              <a:rPr lang="fr-CH" sz="2400" u="sng" baseline="30000" dirty="0" smtClean="0"/>
              <a:t>3</a:t>
            </a:r>
            <a:r>
              <a:rPr lang="fr-CH" sz="2400" u="sng" dirty="0" smtClean="0"/>
              <a:t>/h = 0,6 m</a:t>
            </a:r>
            <a:r>
              <a:rPr lang="fr-CH" sz="2400" u="sng" baseline="30000" dirty="0" smtClean="0"/>
              <a:t>3</a:t>
            </a:r>
            <a:r>
              <a:rPr lang="fr-CH" sz="2400" u="sng" dirty="0" smtClean="0"/>
              <a:t>/s</a:t>
            </a:r>
            <a:endParaRPr lang="fr-FR" sz="2400" dirty="0" smtClean="0"/>
          </a:p>
          <a:p>
            <a:r>
              <a:rPr lang="fr-CH" sz="2400" dirty="0" smtClean="0"/>
              <a:t>Donc v = </a:t>
            </a:r>
            <a:r>
              <a:rPr lang="fr-CH" sz="2400" u="sng" dirty="0" err="1" smtClean="0"/>
              <a:t>Qv</a:t>
            </a:r>
            <a:r>
              <a:rPr lang="fr-CH" sz="2400" u="sng" dirty="0" smtClean="0"/>
              <a:t>/S = 0,6/0,075 = 8 m/s	</a:t>
            </a:r>
            <a:endParaRPr lang="fr-F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Application 2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185736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	Calculer la pression dynamique Pd = </a:t>
            </a:r>
            <a:r>
              <a:rPr lang="fr-CH" sz="2400" u="sng" dirty="0" smtClean="0"/>
              <a:t>ρ x v</a:t>
            </a:r>
            <a:r>
              <a:rPr lang="fr-CH" sz="2400" u="sng" baseline="30000" dirty="0" smtClean="0"/>
              <a:t>2</a:t>
            </a:r>
            <a:r>
              <a:rPr lang="fr-CH" sz="2400" u="sng" dirty="0" smtClean="0"/>
              <a:t>/2 = 1,22 x 8</a:t>
            </a:r>
            <a:r>
              <a:rPr lang="fr-CH" sz="2400" u="sng" baseline="30000" dirty="0" smtClean="0"/>
              <a:t>2</a:t>
            </a:r>
            <a:r>
              <a:rPr lang="fr-CH" sz="2400" u="sng" dirty="0" smtClean="0"/>
              <a:t> / 2 = 39 Pa</a:t>
            </a:r>
            <a:endParaRPr lang="fr-LU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1472" y="371475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Ps = </a:t>
            </a:r>
            <a:r>
              <a:rPr lang="fr-CH" sz="2400" u="sng" dirty="0" smtClean="0"/>
              <a:t>Pt – Pd = 350 – 39 = 311 Pa</a:t>
            </a:r>
            <a:endParaRPr lang="fr-FR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2 .Les différents types de ventilateurs: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185736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	On retrouve essentiellement deux grandes familles de ventilateurs : </a:t>
            </a:r>
            <a:endParaRPr lang="fr-FR" sz="24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0" y="314324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	Les ventilateurs </a:t>
            </a:r>
            <a:r>
              <a:rPr lang="fr-CH" sz="2400" u="sng" dirty="0" smtClean="0"/>
              <a:t>centrifuges</a:t>
            </a:r>
          </a:p>
          <a:p>
            <a:endParaRPr lang="fr-FR" sz="2400" dirty="0" smtClean="0"/>
          </a:p>
          <a:p>
            <a:r>
              <a:rPr lang="fr-CH" sz="2400" dirty="0" smtClean="0"/>
              <a:t>	Les ventilateurs </a:t>
            </a:r>
            <a:r>
              <a:rPr lang="fr-CH" sz="2400" u="sng" dirty="0" smtClean="0"/>
              <a:t>hélicoïdaux 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a. Ventilateurs centrifuges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7" name="Picture 2" descr="http://neveu.pierre.free.fr/enseign/aeraulique/fig_ch2/fig1.gif"/>
          <p:cNvPicPr>
            <a:picLocks noChangeAspect="1" noChangeArrowheads="1"/>
          </p:cNvPicPr>
          <p:nvPr/>
        </p:nvPicPr>
        <p:blipFill>
          <a:blip r:embed="rId2"/>
          <a:srcRect r="57346"/>
          <a:stretch>
            <a:fillRect/>
          </a:stretch>
        </p:blipFill>
        <p:spPr bwMode="auto">
          <a:xfrm>
            <a:off x="2500298" y="1214422"/>
            <a:ext cx="2928958" cy="4881563"/>
          </a:xfrm>
          <a:prstGeom prst="rect">
            <a:avLst/>
          </a:prstGeom>
          <a:noFill/>
        </p:spPr>
      </p:pic>
      <p:pic>
        <p:nvPicPr>
          <p:cNvPr id="55298" name="Picture 2" descr="http://energie.wallonie.be/energieplus/CDRom/Ventilation/images/Ventilateurcentrifu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357982" cy="523897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a. Ventilateurs centrifuges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2083" t="37500" r="23958" b="17500"/>
          <a:stretch>
            <a:fillRect/>
          </a:stretch>
        </p:blipFill>
        <p:spPr bwMode="auto">
          <a:xfrm>
            <a:off x="2571735" y="1000108"/>
            <a:ext cx="377298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0" y="557214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Ventilateur à action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a. Ventilateurs centrifuges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9" name="ZoneTexte 8"/>
          <p:cNvSpPr txBox="1"/>
          <p:nvPr/>
        </p:nvSpPr>
        <p:spPr>
          <a:xfrm>
            <a:off x="0" y="557214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Ventilateur à réaction</a:t>
            </a:r>
            <a:endParaRPr lang="fr-L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7604" t="37500" r="48437" b="17500"/>
          <a:stretch>
            <a:fillRect/>
          </a:stretch>
        </p:blipFill>
        <p:spPr bwMode="auto">
          <a:xfrm>
            <a:off x="2143108" y="857232"/>
            <a:ext cx="4000528" cy="46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a. Ventilateurs centrifuges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9" name="ZoneTexte 8"/>
          <p:cNvSpPr txBox="1"/>
          <p:nvPr/>
        </p:nvSpPr>
        <p:spPr>
          <a:xfrm>
            <a:off x="0" y="128586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Ces types de ventilateurs assurent 99% des installations de traitement d’air. Ils peuvent être équipés de deux sortes de roues :</a:t>
            </a:r>
            <a:endParaRPr lang="fr-LU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285992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	Roue </a:t>
            </a:r>
            <a:r>
              <a:rPr lang="fr-CH" sz="2400" u="sng" dirty="0" smtClean="0"/>
              <a:t>à action</a:t>
            </a:r>
            <a:r>
              <a:rPr lang="fr-CH" sz="2400" dirty="0" smtClean="0"/>
              <a:t> (</a:t>
            </a:r>
            <a:r>
              <a:rPr lang="fr-CH" sz="2400" u="sng" dirty="0" smtClean="0"/>
              <a:t>cage d’écureuil</a:t>
            </a:r>
            <a:r>
              <a:rPr lang="fr-CH" sz="2400" dirty="0" smtClean="0"/>
              <a:t>): Ses aubes sont inclinées </a:t>
            </a:r>
            <a:r>
              <a:rPr lang="fr-CH" sz="2400" u="sng" dirty="0" smtClean="0"/>
              <a:t>vers l’avant</a:t>
            </a:r>
            <a:r>
              <a:rPr lang="fr-CH" sz="2400" dirty="0" smtClean="0"/>
              <a:t>, on l’utilise pour les basses pressions, les vitesses de rotations sont plutôt </a:t>
            </a:r>
            <a:r>
              <a:rPr lang="fr-CH" sz="2400" u="sng" dirty="0" smtClean="0"/>
              <a:t>faibles</a:t>
            </a:r>
            <a:r>
              <a:rPr lang="fr-CH" sz="2400" dirty="0" smtClean="0"/>
              <a:t>.</a:t>
            </a:r>
            <a:endParaRPr lang="fr-LU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64331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	Roue </a:t>
            </a:r>
            <a:r>
              <a:rPr lang="fr-CH" sz="2400" u="sng" dirty="0" smtClean="0"/>
              <a:t>à réaction</a:t>
            </a:r>
            <a:r>
              <a:rPr lang="fr-CH" sz="2400" dirty="0" smtClean="0"/>
              <a:t> : Les aubes sont inclinées </a:t>
            </a:r>
            <a:r>
              <a:rPr lang="fr-CH" sz="2400" u="sng" dirty="0" smtClean="0"/>
              <a:t>vers l’arrière</a:t>
            </a:r>
            <a:r>
              <a:rPr lang="fr-CH" sz="2400" dirty="0" smtClean="0"/>
              <a:t>, on l’utilise pour les pressions plus fortes, les vitesses de rotation sont </a:t>
            </a:r>
            <a:r>
              <a:rPr lang="fr-CH" sz="2400" u="sng" dirty="0" smtClean="0"/>
              <a:t>plus élevées</a:t>
            </a:r>
            <a:r>
              <a:rPr lang="fr-CH" sz="2400" dirty="0" smtClean="0"/>
              <a:t>.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7" grpId="0" build="allAtOnce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b. </a:t>
            </a:r>
            <a:r>
              <a:rPr lang="fr-CH" sz="3600" u="sng" dirty="0" smtClean="0"/>
              <a:t>Ventilateurs hélicoïdaux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51204" name="Picture 4" descr="http://neveu.pierre.free.fr/enseign/aeraulique/fig_ch2/fig1.gif"/>
          <p:cNvPicPr>
            <a:picLocks noChangeAspect="1" noChangeArrowheads="1"/>
          </p:cNvPicPr>
          <p:nvPr/>
        </p:nvPicPr>
        <p:blipFill>
          <a:blip r:embed="rId2"/>
          <a:srcRect l="44432"/>
          <a:stretch>
            <a:fillRect/>
          </a:stretch>
        </p:blipFill>
        <p:spPr bwMode="auto">
          <a:xfrm>
            <a:off x="2357422" y="1000108"/>
            <a:ext cx="4143404" cy="5300760"/>
          </a:xfrm>
          <a:prstGeom prst="rect">
            <a:avLst/>
          </a:prstGeom>
          <a:noFill/>
        </p:spPr>
      </p:pic>
      <p:pic>
        <p:nvPicPr>
          <p:cNvPr id="51206" name="Picture 6" descr="http://energie.wallonie.be/energieplus/CDRom/Ventilation/images/ventilateurhelicoide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7232"/>
            <a:ext cx="5429288" cy="578219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b. </a:t>
            </a:r>
            <a:r>
              <a:rPr lang="fr-CH" sz="3600" u="sng" dirty="0" smtClean="0"/>
              <a:t>Ventilateurs hélicoïdaux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0" y="4929198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	Ces ventilateurs sont employés dans des </a:t>
            </a:r>
            <a:r>
              <a:rPr lang="fr-CH" sz="2400" u="sng" dirty="0" smtClean="0"/>
              <a:t>systèmes industriels</a:t>
            </a:r>
            <a:r>
              <a:rPr lang="fr-CH" sz="2400" dirty="0" smtClean="0"/>
              <a:t> ou encore dans des systèmes particuliers tels que la ventilation des </a:t>
            </a:r>
            <a:r>
              <a:rPr lang="fr-CH" sz="2400" u="sng" dirty="0" smtClean="0"/>
              <a:t>parkings souterrain ou tunnel</a:t>
            </a:r>
            <a:r>
              <a:rPr lang="fr-CH" sz="2400" dirty="0" smtClean="0"/>
              <a:t>. </a:t>
            </a:r>
            <a:endParaRPr lang="fr-LU" sz="2400" dirty="0"/>
          </a:p>
        </p:txBody>
      </p:sp>
      <p:pic>
        <p:nvPicPr>
          <p:cNvPr id="51202" name="Picture 2" descr="Ventilateurs hélicoidaux EVF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000108"/>
            <a:ext cx="4904233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0" y="5500702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Transmission direct</a:t>
            </a:r>
            <a:endParaRPr lang="fr-LU" sz="2400" dirty="0"/>
          </a:p>
        </p:txBody>
      </p:sp>
      <p:pic>
        <p:nvPicPr>
          <p:cNvPr id="56322" name="Picture 2" descr="http://www-energie.arch.ucl.ac.be/cdrom/Ventilation/images/ventilateurentrainementdirecte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85860"/>
            <a:ext cx="4357718" cy="405956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CH" sz="3600" dirty="0" smtClean="0"/>
              <a:t> </a:t>
            </a:r>
            <a:r>
              <a:rPr lang="fr-CH" sz="3600" u="sng" dirty="0" smtClean="0"/>
              <a:t>Mise en situation </a:t>
            </a:r>
            <a:r>
              <a:rPr lang="fr-CH" sz="3600" dirty="0" smtClean="0"/>
              <a:t>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-1" y="1285860"/>
          <a:ext cx="9144001" cy="5174614"/>
        </p:xfrm>
        <a:graphic>
          <a:graphicData uri="http://schemas.openxmlformats.org/presentationml/2006/ole">
            <p:oleObj spid="_x0000_s35841" name="Image bitmap" r:id="rId3" imgW="9135750" imgH="5172797" progId="PBrush">
              <p:embed/>
            </p:oleObj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785786" y="3143248"/>
            <a:ext cx="1071570" cy="15716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0" y="4786322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Accouplement</a:t>
            </a:r>
            <a:endParaRPr lang="fr-LU" sz="2400" dirty="0"/>
          </a:p>
        </p:txBody>
      </p:sp>
      <p:pic>
        <p:nvPicPr>
          <p:cNvPr id="6" name="Picture 8" descr="http://www-energie.arch.ucl.ac.be/cdrom/Ventilation/images/Transmissionelast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682562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142844" y="5715016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Transmission par courroie</a:t>
            </a:r>
            <a:endParaRPr lang="fr-LU" sz="2400" dirty="0"/>
          </a:p>
        </p:txBody>
      </p:sp>
      <p:pic>
        <p:nvPicPr>
          <p:cNvPr id="58370" name="Picture 2" descr="http://www.belfab.net/img/Products/Blowers/blower-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7"/>
            <a:ext cx="4071966" cy="4053459"/>
          </a:xfrm>
          <a:prstGeom prst="rect">
            <a:avLst/>
          </a:prstGeom>
          <a:noFill/>
        </p:spPr>
      </p:pic>
      <p:pic>
        <p:nvPicPr>
          <p:cNvPr id="7" name="Picture 6" descr="http://www-energie.arch.ucl.ac.be/cdrom/Ventilation/images/entrainementcourro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4572032" cy="4525381"/>
          </a:xfrm>
          <a:prstGeom prst="rect">
            <a:avLst/>
          </a:prstGeom>
          <a:noFill/>
        </p:spPr>
      </p:pic>
      <p:pic>
        <p:nvPicPr>
          <p:cNvPr id="58372" name="Picture 4" descr="detai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7737277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0" y="5072074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Vérification de l’alignement des poulies</a:t>
            </a:r>
            <a:endParaRPr lang="fr-LU" sz="2400" dirty="0"/>
          </a:p>
        </p:txBody>
      </p:sp>
      <p:pic>
        <p:nvPicPr>
          <p:cNvPr id="9" name="Picture 4" descr="http://energie.wallonie.be/energieplus/CDRom/Ventilation/images/Alignementpouli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8164329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428596" y="57150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Usure prématurée des courroies, augmentation du jeu axial du moteur</a:t>
            </a:r>
            <a:endParaRPr lang="fr-LU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18229" t="20833" r="14062" b="25833"/>
          <a:stretch>
            <a:fillRect/>
          </a:stretch>
        </p:blipFill>
        <p:spPr bwMode="auto">
          <a:xfrm>
            <a:off x="142844" y="1071546"/>
            <a:ext cx="885161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714348" y="5715016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Usure prématurée des courroies et du pallier avant du moteur</a:t>
            </a:r>
            <a:endParaRPr lang="fr-LU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18229" t="24167" r="14062" b="22500"/>
          <a:stretch>
            <a:fillRect/>
          </a:stretch>
        </p:blipFill>
        <p:spPr bwMode="auto">
          <a:xfrm>
            <a:off x="142844" y="1071546"/>
            <a:ext cx="885161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571472" y="535782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	Vérification de la tension des courroies</a:t>
            </a:r>
            <a:endParaRPr lang="fr-LU" sz="2400" dirty="0"/>
          </a:p>
        </p:txBody>
      </p:sp>
      <p:pic>
        <p:nvPicPr>
          <p:cNvPr id="6" name="Picture 2" descr="http://energie.wallonie.be/energieplus/CDRom/Ventilation/images/tensioncourroi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834361" cy="3357586"/>
          </a:xfrm>
          <a:prstGeom prst="rect">
            <a:avLst/>
          </a:prstGeom>
          <a:noFill/>
        </p:spPr>
      </p:pic>
      <p:pic>
        <p:nvPicPr>
          <p:cNvPr id="62466" name="Picture 2" descr="http://www.magazinemci.com/articles/chroniques/2006/04/ke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52" y="1142984"/>
            <a:ext cx="7507810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3. Vitesse de rotation du ventilateur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214282" y="142873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	Dans les deux premiers cas, la vitesse de rotation du ventilateur (</a:t>
            </a:r>
            <a:r>
              <a:rPr lang="fr-CH" sz="2400" dirty="0" err="1" smtClean="0"/>
              <a:t>Nv</a:t>
            </a:r>
            <a:r>
              <a:rPr lang="fr-CH" sz="2400" dirty="0" smtClean="0"/>
              <a:t>) est égale à la vitesse de rotation </a:t>
            </a:r>
            <a:r>
              <a:rPr lang="fr-CH" sz="2400" u="sng" dirty="0" smtClean="0"/>
              <a:t>du moteur (Nm). </a:t>
            </a:r>
            <a:r>
              <a:rPr lang="fr-CH" sz="2400" dirty="0" smtClean="0"/>
              <a:t>Dans le dernier cas, (</a:t>
            </a:r>
            <a:r>
              <a:rPr lang="fr-CH" sz="2400" dirty="0" err="1" smtClean="0"/>
              <a:t>Nv</a:t>
            </a:r>
            <a:r>
              <a:rPr lang="fr-CH" sz="2400" dirty="0" smtClean="0"/>
              <a:t>) est liée à (Nm) et au diamètre de la poulie moteur (Dm) et à celui de la poulie ventilateur (</a:t>
            </a:r>
            <a:r>
              <a:rPr lang="fr-CH" sz="2400" dirty="0" err="1" smtClean="0"/>
              <a:t>Dv</a:t>
            </a:r>
            <a:r>
              <a:rPr lang="fr-CH" sz="2400" dirty="0" smtClean="0"/>
              <a:t>) par la formule suivante : </a:t>
            </a:r>
            <a:endParaRPr lang="fr-LU" sz="2400" dirty="0"/>
          </a:p>
        </p:txBody>
      </p:sp>
      <p:sp>
        <p:nvSpPr>
          <p:cNvPr id="9" name="Rectangle 8"/>
          <p:cNvSpPr/>
          <p:nvPr/>
        </p:nvSpPr>
        <p:spPr>
          <a:xfrm>
            <a:off x="1785918" y="3929066"/>
            <a:ext cx="5429288" cy="164307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err="1" smtClean="0"/>
              <a:t>Nv</a:t>
            </a:r>
            <a:r>
              <a:rPr lang="de-DE" sz="4800" dirty="0" smtClean="0"/>
              <a:t> x </a:t>
            </a:r>
            <a:r>
              <a:rPr lang="de-DE" sz="4800" dirty="0" err="1" smtClean="0"/>
              <a:t>Dv</a:t>
            </a:r>
            <a:r>
              <a:rPr lang="de-DE" sz="4800" dirty="0" smtClean="0"/>
              <a:t> = </a:t>
            </a:r>
            <a:r>
              <a:rPr lang="de-DE" sz="4800" dirty="0" err="1" smtClean="0"/>
              <a:t>Nm</a:t>
            </a:r>
            <a:r>
              <a:rPr lang="de-DE" sz="4800" dirty="0" smtClean="0"/>
              <a:t> x </a:t>
            </a:r>
            <a:r>
              <a:rPr lang="de-DE" sz="4800" dirty="0" err="1" smtClean="0"/>
              <a:t>Dm</a:t>
            </a:r>
            <a:r>
              <a:rPr lang="de-DE" sz="4800" dirty="0" smtClean="0"/>
              <a:t> </a:t>
            </a:r>
            <a:endParaRPr lang="de-DE" sz="4800" baseline="30000" dirty="0" smtClean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Application 1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214282" y="1428736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	</a:t>
            </a:r>
            <a:r>
              <a:rPr lang="fr-CH" sz="2400" i="1" dirty="0" smtClean="0"/>
              <a:t>Un ensemble moteur ventilateur à transmission par courroie a les caractéristiques suivantes :Vitesse de rotation du moteur : 1480 tr/min, diamètre poulie moteur 230 mm, ventilateur 180 mm. Calculer la vitesse de rotation du ventilateur</a:t>
            </a:r>
            <a:endParaRPr lang="fr-LU" sz="2400" dirty="0"/>
          </a:p>
        </p:txBody>
      </p:sp>
      <p:sp>
        <p:nvSpPr>
          <p:cNvPr id="9" name="Rectangle 8"/>
          <p:cNvSpPr/>
          <p:nvPr/>
        </p:nvSpPr>
        <p:spPr>
          <a:xfrm>
            <a:off x="1357290" y="3571876"/>
            <a:ext cx="5857916" cy="200026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dirty="0" err="1" smtClean="0"/>
              <a:t>Nv</a:t>
            </a:r>
            <a:r>
              <a:rPr lang="de-DE" sz="4800" dirty="0" smtClean="0"/>
              <a:t> = </a:t>
            </a:r>
            <a:r>
              <a:rPr lang="de-DE" sz="4800" u="sng" dirty="0" err="1" smtClean="0"/>
              <a:t>Nm</a:t>
            </a:r>
            <a:r>
              <a:rPr lang="de-DE" sz="4800" u="sng" dirty="0" smtClean="0"/>
              <a:t> x </a:t>
            </a:r>
            <a:r>
              <a:rPr lang="de-DE" sz="4800" u="sng" dirty="0" err="1" smtClean="0"/>
              <a:t>Dm</a:t>
            </a:r>
            <a:r>
              <a:rPr lang="de-DE" sz="4800" u="sng" dirty="0" smtClean="0"/>
              <a:t> / </a:t>
            </a:r>
            <a:r>
              <a:rPr lang="de-DE" sz="4800" u="sng" dirty="0" err="1" smtClean="0"/>
              <a:t>Dv</a:t>
            </a:r>
            <a:r>
              <a:rPr lang="de-DE" sz="4800" u="sng" dirty="0" smtClean="0"/>
              <a:t> = 1480 x 230/ 180 </a:t>
            </a:r>
          </a:p>
          <a:p>
            <a:r>
              <a:rPr lang="de-DE" sz="4800" u="sng" dirty="0" smtClean="0"/>
              <a:t>= 1891 </a:t>
            </a:r>
            <a:r>
              <a:rPr lang="de-DE" sz="4800" u="sng" dirty="0" err="1" smtClean="0"/>
              <a:t>tr</a:t>
            </a:r>
            <a:r>
              <a:rPr lang="de-DE" sz="4800" u="sng" dirty="0" smtClean="0"/>
              <a:t>/min</a:t>
            </a:r>
            <a:endParaRPr lang="de-DE" sz="4800" baseline="30000" dirty="0" smtClean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fr-CH" sz="3600" u="sng" dirty="0" smtClean="0"/>
              <a:t>Application 2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8" name="ZoneTexte 7"/>
          <p:cNvSpPr txBox="1"/>
          <p:nvPr/>
        </p:nvSpPr>
        <p:spPr>
          <a:xfrm>
            <a:off x="214282" y="1214422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/>
              <a:t>	</a:t>
            </a:r>
            <a:r>
              <a:rPr lang="fr-CH" sz="2400" i="1" dirty="0" smtClean="0"/>
              <a:t>La vitesse de rotation du moteur entrainant un ventilateur par courroie est donnée à 1480 tr/min. La poulie du moteur a un diamètre de 170 mm. Calculer le diamètre de la poulie du ventilateur pour que ce dernier ait une vitesse de 1400 tr/min </a:t>
            </a:r>
            <a:endParaRPr lang="fr-LU" sz="2400" dirty="0"/>
          </a:p>
        </p:txBody>
      </p:sp>
      <p:sp>
        <p:nvSpPr>
          <p:cNvPr id="9" name="Rectangle 8"/>
          <p:cNvSpPr/>
          <p:nvPr/>
        </p:nvSpPr>
        <p:spPr>
          <a:xfrm>
            <a:off x="1357290" y="3571876"/>
            <a:ext cx="5857916" cy="200026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800" i="1" dirty="0" err="1" smtClean="0"/>
              <a:t>Dv</a:t>
            </a:r>
            <a:r>
              <a:rPr lang="de-DE" sz="4800" i="1" dirty="0" smtClean="0"/>
              <a:t> = </a:t>
            </a:r>
            <a:r>
              <a:rPr lang="de-DE" sz="4800" i="1" u="sng" dirty="0" err="1" smtClean="0"/>
              <a:t>Nm</a:t>
            </a:r>
            <a:r>
              <a:rPr lang="de-DE" sz="4800" i="1" u="sng" dirty="0" smtClean="0"/>
              <a:t> x </a:t>
            </a:r>
            <a:r>
              <a:rPr lang="de-DE" sz="4800" i="1" u="sng" dirty="0" err="1" smtClean="0"/>
              <a:t>Dm</a:t>
            </a:r>
            <a:r>
              <a:rPr lang="de-DE" sz="4800" i="1" u="sng" dirty="0" smtClean="0"/>
              <a:t> / </a:t>
            </a:r>
            <a:r>
              <a:rPr lang="de-DE" sz="4800" i="1" u="sng" dirty="0" err="1" smtClean="0"/>
              <a:t>Nv</a:t>
            </a:r>
            <a:r>
              <a:rPr lang="de-DE" sz="4800" i="1" u="sng" dirty="0" smtClean="0"/>
              <a:t> </a:t>
            </a:r>
          </a:p>
          <a:p>
            <a:r>
              <a:rPr lang="de-DE" sz="4800" i="1" u="sng" dirty="0" smtClean="0"/>
              <a:t>= 1480 x 170 / 1400 </a:t>
            </a:r>
          </a:p>
          <a:p>
            <a:r>
              <a:rPr lang="de-DE" sz="4800" i="1" u="sng" dirty="0" smtClean="0"/>
              <a:t>= 180 mm</a:t>
            </a:r>
            <a:endParaRPr lang="de-DE" sz="4800" baseline="30000" dirty="0" smtClean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4. Les </a:t>
            </a:r>
            <a:r>
              <a:rPr lang="de-DE" sz="3600" u="sng" dirty="0" err="1" smtClean="0"/>
              <a:t>puissances</a:t>
            </a:r>
            <a:r>
              <a:rPr lang="de-DE" sz="3600" u="sng" dirty="0" smtClean="0"/>
              <a:t>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64516" name="Picture 4" descr="http://www-energie.arch.ucl.ac.be/cdrom/Ventilation/images/entrainementcoupl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000660" cy="4386057"/>
          </a:xfrm>
          <a:prstGeom prst="rect">
            <a:avLst/>
          </a:prstGeom>
          <a:noFill/>
        </p:spPr>
      </p:pic>
      <p:cxnSp>
        <p:nvCxnSpPr>
          <p:cNvPr id="13" name="Connecteur en angle 12"/>
          <p:cNvCxnSpPr/>
          <p:nvPr/>
        </p:nvCxnSpPr>
        <p:spPr>
          <a:xfrm>
            <a:off x="6215074" y="2357430"/>
            <a:ext cx="2000264" cy="785818"/>
          </a:xfrm>
          <a:prstGeom prst="bentConnector3">
            <a:avLst>
              <a:gd name="adj1" fmla="val 50000"/>
            </a:avLst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286644" y="2000240"/>
            <a:ext cx="18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FFFF00"/>
                </a:solidFill>
              </a:rPr>
              <a:t>Puissance aéraulique</a:t>
            </a:r>
            <a:endParaRPr lang="fr-LU" sz="2400" b="1" dirty="0">
              <a:solidFill>
                <a:srgbClr val="FFFF00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>
            <a:off x="4572000" y="2714620"/>
            <a:ext cx="928694" cy="114300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29058" y="178592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00B050"/>
                </a:solidFill>
              </a:rPr>
              <a:t>Puissance ventilateur</a:t>
            </a:r>
            <a:endParaRPr lang="fr-LU" sz="2400" b="1" dirty="0">
              <a:solidFill>
                <a:srgbClr val="00B050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2428860" y="3357562"/>
            <a:ext cx="128588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8" name="ZoneTexte 17"/>
          <p:cNvSpPr txBox="1"/>
          <p:nvPr/>
        </p:nvSpPr>
        <p:spPr>
          <a:xfrm>
            <a:off x="1857356" y="3786190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</a:rPr>
              <a:t>Puissance utile ou mécanique du moteur</a:t>
            </a:r>
            <a:endParaRPr lang="fr-LU" sz="2400" b="1" dirty="0">
              <a:solidFill>
                <a:srgbClr val="FF000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2857488" y="1928802"/>
            <a:ext cx="428628" cy="107157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0" name="ZoneTexte 19"/>
          <p:cNvSpPr txBox="1"/>
          <p:nvPr/>
        </p:nvSpPr>
        <p:spPr>
          <a:xfrm>
            <a:off x="1714480" y="142873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002060"/>
                </a:solidFill>
              </a:rPr>
              <a:t>Puissance absorbée</a:t>
            </a:r>
            <a:endParaRPr lang="fr-L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16" grpId="0" build="allAtOnce"/>
      <p:bldP spid="17" grpId="0" animBg="1"/>
      <p:bldP spid="18" grpId="0" build="allAtOnce"/>
      <p:bldP spid="19" grpId="0" animBg="1"/>
      <p:bldP spid="2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CH" sz="3600" dirty="0" smtClean="0"/>
              <a:t> </a:t>
            </a:r>
            <a:r>
              <a:rPr lang="fr-CH" sz="3600" u="sng" dirty="0" smtClean="0"/>
              <a:t>1. FONCTION</a:t>
            </a:r>
            <a:r>
              <a:rPr lang="fr-CH" sz="3600" dirty="0" smtClean="0"/>
              <a:t>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1285860"/>
            <a:ext cx="464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Le ventilateur a pour fonction de : </a:t>
            </a:r>
            <a:endParaRPr lang="fr-LU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véhiculer de l’air à travers une installation</a:t>
            </a:r>
            <a:endParaRPr lang="fr-LU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2285992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Pour cela, il doit générer une certaine pression, appelée :</a:t>
            </a:r>
            <a:endParaRPr lang="fr-LU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2786058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pression totale (Pt)</a:t>
            </a:r>
            <a:endParaRPr lang="fr-LU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328612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qui est la somme de deux pressions distinctes :      </a:t>
            </a:r>
          </a:p>
          <a:p>
            <a:r>
              <a:rPr lang="fr-BE" sz="2400" dirty="0" smtClean="0"/>
              <a:t>Pt = </a:t>
            </a:r>
            <a:endParaRPr lang="fr-LU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42910" y="3643314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Pression dynamique (Pd) + Pression statique (Ps).</a:t>
            </a:r>
            <a:endParaRPr lang="fr-LU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4143380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La pression totale correspond à </a:t>
            </a:r>
            <a:endParaRPr lang="fr-LU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4643446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hauteur manométrique (Hm)	</a:t>
            </a:r>
            <a:r>
              <a:rPr lang="fr-BE" sz="2400" dirty="0" smtClean="0"/>
              <a:t> du ventilateur</a:t>
            </a:r>
            <a:endParaRPr lang="fr-L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6" grpId="0" build="allAtOnce"/>
      <p:bldP spid="17" grpId="0" build="allAtOnce"/>
      <p:bldP spid="1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a. </a:t>
            </a:r>
            <a:r>
              <a:rPr lang="de-DE" sz="3600" u="sng" dirty="0" err="1" smtClean="0"/>
              <a:t>Puissance</a:t>
            </a:r>
            <a:r>
              <a:rPr lang="de-DE" sz="3600" u="sng" dirty="0" smtClean="0"/>
              <a:t> </a:t>
            </a:r>
            <a:r>
              <a:rPr lang="de-DE" sz="3600" u="sng" dirty="0" err="1" smtClean="0"/>
              <a:t>aéraulique</a:t>
            </a:r>
            <a:r>
              <a:rPr lang="de-DE" sz="3600" u="sng" dirty="0" smtClean="0"/>
              <a:t>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21" name="ZoneTexte 20"/>
          <p:cNvSpPr txBox="1"/>
          <p:nvPr/>
        </p:nvSpPr>
        <p:spPr>
          <a:xfrm>
            <a:off x="285720" y="171448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Il s’agit de la puissance qui est fournie à </a:t>
            </a:r>
            <a:r>
              <a:rPr lang="fr-CH" sz="2400" u="sng" dirty="0" smtClean="0"/>
              <a:t>l’air</a:t>
            </a:r>
            <a:r>
              <a:rPr lang="fr-CH" sz="2400" dirty="0" smtClean="0"/>
              <a:t> par le ventilateur.</a:t>
            </a:r>
            <a:endParaRPr lang="fr-LU" sz="2400" dirty="0"/>
          </a:p>
        </p:txBody>
      </p:sp>
      <p:sp>
        <p:nvSpPr>
          <p:cNvPr id="22" name="Rectangle 21"/>
          <p:cNvSpPr/>
          <p:nvPr/>
        </p:nvSpPr>
        <p:spPr>
          <a:xfrm>
            <a:off x="1428728" y="2500306"/>
            <a:ext cx="5857916" cy="200026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800" dirty="0" smtClean="0"/>
              <a:t>P </a:t>
            </a:r>
            <a:r>
              <a:rPr lang="fr-CH" sz="4800" baseline="-25000" dirty="0" smtClean="0"/>
              <a:t>aéraulique</a:t>
            </a:r>
            <a:r>
              <a:rPr lang="fr-CH" sz="4800" dirty="0" smtClean="0"/>
              <a:t>= </a:t>
            </a:r>
            <a:r>
              <a:rPr lang="fr-CH" sz="4800" dirty="0" err="1" smtClean="0"/>
              <a:t>Qv</a:t>
            </a:r>
            <a:r>
              <a:rPr lang="fr-CH" sz="4800" dirty="0" smtClean="0"/>
              <a:t> x Pt</a:t>
            </a:r>
            <a:endParaRPr lang="de-DE" sz="4800" baseline="300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285720" y="492919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/>
              <a:t>Avec : 	</a:t>
            </a:r>
            <a:r>
              <a:rPr lang="fr-CH" sz="2400" dirty="0" smtClean="0"/>
              <a:t>P </a:t>
            </a:r>
            <a:r>
              <a:rPr lang="fr-CH" sz="2400" baseline="-25000" dirty="0" smtClean="0"/>
              <a:t>aéraulique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</a:t>
            </a:r>
            <a:r>
              <a:rPr lang="fr-CH" sz="2400" dirty="0" err="1" smtClean="0"/>
              <a:t>Qv</a:t>
            </a:r>
            <a:r>
              <a:rPr lang="fr-CH" sz="2400" dirty="0" smtClean="0"/>
              <a:t> </a:t>
            </a:r>
            <a:r>
              <a:rPr lang="fr-CH" sz="2400" u="sng" dirty="0" smtClean="0"/>
              <a:t>le débit volumique en m</a:t>
            </a:r>
            <a:r>
              <a:rPr lang="fr-CH" sz="2400" u="sng" baseline="30000" dirty="0" smtClean="0"/>
              <a:t>3</a:t>
            </a:r>
            <a:r>
              <a:rPr lang="fr-CH" sz="2400" u="sng" dirty="0" smtClean="0"/>
              <a:t>/s</a:t>
            </a:r>
            <a:endParaRPr lang="fr-FR" sz="2400" dirty="0" smtClean="0"/>
          </a:p>
          <a:p>
            <a:r>
              <a:rPr lang="fr-CH" sz="2400" dirty="0" smtClean="0"/>
              <a:t>	Pt la pression totale du ventilateur en </a:t>
            </a:r>
            <a:r>
              <a:rPr lang="fr-CH" sz="2400" u="sng" dirty="0" smtClean="0"/>
              <a:t>Pa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 animBg="1"/>
      <p:bldP spid="2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b. </a:t>
            </a:r>
            <a:r>
              <a:rPr lang="de-DE" sz="3600" u="sng" dirty="0" err="1" smtClean="0"/>
              <a:t>Puissance</a:t>
            </a:r>
            <a:r>
              <a:rPr lang="de-DE" sz="3600" u="sng" dirty="0" smtClean="0"/>
              <a:t> </a:t>
            </a:r>
            <a:r>
              <a:rPr lang="de-DE" sz="3600" u="sng" dirty="0" err="1" smtClean="0"/>
              <a:t>ventilateur</a:t>
            </a:r>
            <a:r>
              <a:rPr lang="de-DE" sz="3600" u="sng" dirty="0" smtClean="0"/>
              <a:t>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21" name="ZoneTexte 20"/>
          <p:cNvSpPr txBox="1"/>
          <p:nvPr/>
        </p:nvSpPr>
        <p:spPr>
          <a:xfrm>
            <a:off x="285720" y="171448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Il s’agit de la puissance que fournie </a:t>
            </a:r>
            <a:r>
              <a:rPr lang="fr-CH" sz="2400" u="sng" dirty="0" smtClean="0"/>
              <a:t>le ventilateur</a:t>
            </a:r>
            <a:r>
              <a:rPr lang="fr-CH" sz="2400" dirty="0" smtClean="0"/>
              <a:t>.</a:t>
            </a:r>
            <a:endParaRPr lang="fr-LU" sz="2400" dirty="0"/>
          </a:p>
        </p:txBody>
      </p:sp>
      <p:sp>
        <p:nvSpPr>
          <p:cNvPr id="22" name="Rectangle 21"/>
          <p:cNvSpPr/>
          <p:nvPr/>
        </p:nvSpPr>
        <p:spPr>
          <a:xfrm>
            <a:off x="357158" y="2500306"/>
            <a:ext cx="8572560" cy="200026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800" dirty="0" smtClean="0"/>
              <a:t>P </a:t>
            </a:r>
            <a:r>
              <a:rPr lang="fr-CH" sz="4800" baseline="-25000" dirty="0" smtClean="0"/>
              <a:t>ventilateur </a:t>
            </a:r>
            <a:r>
              <a:rPr lang="fr-CH" sz="4800" dirty="0" smtClean="0"/>
              <a:t>= P </a:t>
            </a:r>
            <a:r>
              <a:rPr lang="fr-CH" sz="4800" baseline="-25000" dirty="0" smtClean="0"/>
              <a:t>aéraulique </a:t>
            </a:r>
            <a:r>
              <a:rPr lang="fr-CH" sz="4800" dirty="0" smtClean="0"/>
              <a:t>/ η </a:t>
            </a:r>
            <a:r>
              <a:rPr lang="fr-CH" sz="4800" baseline="-25000" dirty="0" smtClean="0"/>
              <a:t>ventilateur</a:t>
            </a:r>
            <a:endParaRPr lang="de-DE" sz="4800" baseline="300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285720" y="492919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/>
              <a:t>Avec : 	</a:t>
            </a:r>
            <a:r>
              <a:rPr lang="fr-CH" sz="2400" dirty="0" smtClean="0"/>
              <a:t>P </a:t>
            </a:r>
            <a:r>
              <a:rPr lang="fr-CH" sz="2400" baseline="-25000" dirty="0" smtClean="0"/>
              <a:t>ventilateur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P </a:t>
            </a:r>
            <a:r>
              <a:rPr lang="fr-CH" sz="2400" baseline="-25000" dirty="0" smtClean="0"/>
              <a:t>aéraulique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η </a:t>
            </a:r>
            <a:r>
              <a:rPr lang="fr-CH" sz="2400" baseline="-25000" dirty="0" smtClean="0"/>
              <a:t>ventilateur</a:t>
            </a:r>
            <a:r>
              <a:rPr lang="fr-CH" sz="2400" dirty="0" smtClean="0"/>
              <a:t> </a:t>
            </a:r>
            <a:r>
              <a:rPr lang="fr-CH" sz="2400" u="sng" dirty="0" smtClean="0"/>
              <a:t>rendement du ventilateur sans unité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 animBg="1"/>
      <p:bldP spid="25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c. </a:t>
            </a:r>
            <a:r>
              <a:rPr lang="de-DE" sz="3600" u="sng" dirty="0" err="1" smtClean="0"/>
              <a:t>Puissance</a:t>
            </a:r>
            <a:r>
              <a:rPr lang="de-DE" sz="3600" u="sng" dirty="0" smtClean="0"/>
              <a:t> </a:t>
            </a:r>
            <a:r>
              <a:rPr lang="de-DE" sz="3600" u="sng" dirty="0" err="1" smtClean="0"/>
              <a:t>utile</a:t>
            </a:r>
            <a:r>
              <a:rPr lang="de-DE" sz="3600" u="sng" dirty="0" smtClean="0"/>
              <a:t> </a:t>
            </a:r>
            <a:r>
              <a:rPr lang="de-DE" sz="3600" u="sng" dirty="0" err="1" smtClean="0"/>
              <a:t>moteur</a:t>
            </a:r>
            <a:r>
              <a:rPr lang="de-DE" sz="3600" u="sng" dirty="0" smtClean="0"/>
              <a:t>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21" name="ZoneTexte 20"/>
          <p:cNvSpPr txBox="1"/>
          <p:nvPr/>
        </p:nvSpPr>
        <p:spPr>
          <a:xfrm>
            <a:off x="285720" y="171448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Il s’agit de la puissance à la sortie </a:t>
            </a:r>
            <a:r>
              <a:rPr lang="fr-CH" sz="2400" u="sng" dirty="0" smtClean="0"/>
              <a:t>de l’arbre du moteur</a:t>
            </a:r>
            <a:r>
              <a:rPr lang="fr-CH" sz="2400" dirty="0" smtClean="0"/>
              <a:t>.</a:t>
            </a:r>
            <a:endParaRPr lang="fr-LU" sz="2400" dirty="0"/>
          </a:p>
        </p:txBody>
      </p:sp>
      <p:sp>
        <p:nvSpPr>
          <p:cNvPr id="22" name="Rectangle 21"/>
          <p:cNvSpPr/>
          <p:nvPr/>
        </p:nvSpPr>
        <p:spPr>
          <a:xfrm>
            <a:off x="357158" y="2500306"/>
            <a:ext cx="8572560" cy="200026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800" dirty="0" smtClean="0"/>
              <a:t>Pu = P </a:t>
            </a:r>
            <a:r>
              <a:rPr lang="fr-CH" sz="4800" baseline="-25000" dirty="0" smtClean="0"/>
              <a:t>ventilateur </a:t>
            </a:r>
            <a:r>
              <a:rPr lang="fr-CH" sz="4800" dirty="0" smtClean="0"/>
              <a:t>/ η </a:t>
            </a:r>
            <a:r>
              <a:rPr lang="fr-CH" sz="4800" baseline="-25000" dirty="0" smtClean="0"/>
              <a:t>transmission</a:t>
            </a:r>
            <a:endParaRPr lang="de-DE" sz="4800" baseline="300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0" y="492919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/>
              <a:t>Avec : 	</a:t>
            </a:r>
            <a:r>
              <a:rPr lang="fr-CH" sz="2400" dirty="0" smtClean="0"/>
              <a:t>Pu puissance utile (puissance mécanique) du moteur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P </a:t>
            </a:r>
            <a:r>
              <a:rPr lang="fr-CH" sz="2400" baseline="-25000" dirty="0" smtClean="0"/>
              <a:t>ventilateur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η </a:t>
            </a:r>
            <a:r>
              <a:rPr lang="fr-CH" sz="2400" baseline="-25000" dirty="0" smtClean="0"/>
              <a:t>transmission</a:t>
            </a:r>
            <a:r>
              <a:rPr lang="fr-CH" sz="2400" dirty="0" smtClean="0"/>
              <a:t> </a:t>
            </a:r>
            <a:r>
              <a:rPr lang="fr-CH" sz="2400" u="sng" dirty="0" smtClean="0"/>
              <a:t>rendement de la transmission sans unité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 animBg="1"/>
      <p:bldP spid="2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d. </a:t>
            </a:r>
            <a:r>
              <a:rPr lang="de-DE" sz="3600" u="sng" dirty="0" err="1" smtClean="0"/>
              <a:t>Puissance</a:t>
            </a:r>
            <a:r>
              <a:rPr lang="de-DE" sz="3600" u="sng" dirty="0" smtClean="0"/>
              <a:t> </a:t>
            </a:r>
            <a:r>
              <a:rPr lang="de-DE" sz="3600" u="sng" dirty="0" err="1" smtClean="0"/>
              <a:t>absorbée</a:t>
            </a:r>
            <a:r>
              <a:rPr lang="de-DE" sz="3600" u="sng" dirty="0" smtClean="0"/>
              <a:t> </a:t>
            </a:r>
            <a:r>
              <a:rPr lang="de-DE" sz="3600" u="sng" dirty="0" err="1" smtClean="0"/>
              <a:t>moteur</a:t>
            </a:r>
            <a:r>
              <a:rPr lang="de-DE" sz="3600" u="sng" dirty="0" smtClean="0"/>
              <a:t> 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21" name="ZoneTexte 20"/>
          <p:cNvSpPr txBox="1"/>
          <p:nvPr/>
        </p:nvSpPr>
        <p:spPr>
          <a:xfrm>
            <a:off x="285720" y="171448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Il s’agit de la </a:t>
            </a:r>
            <a:r>
              <a:rPr lang="fr-CH" sz="2400" u="sng" dirty="0" smtClean="0"/>
              <a:t>puissance électrique absorbée par le moteur</a:t>
            </a:r>
            <a:endParaRPr lang="fr-LU" sz="2400" dirty="0"/>
          </a:p>
        </p:txBody>
      </p:sp>
      <p:sp>
        <p:nvSpPr>
          <p:cNvPr id="22" name="Rectangle 21"/>
          <p:cNvSpPr/>
          <p:nvPr/>
        </p:nvSpPr>
        <p:spPr>
          <a:xfrm>
            <a:off x="357158" y="2500306"/>
            <a:ext cx="8572560" cy="200026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800" dirty="0" smtClean="0"/>
              <a:t>Pa = Pu</a:t>
            </a:r>
            <a:r>
              <a:rPr lang="fr-CH" sz="4800" baseline="-25000" dirty="0" smtClean="0"/>
              <a:t> </a:t>
            </a:r>
            <a:r>
              <a:rPr lang="fr-CH" sz="4800" dirty="0" smtClean="0"/>
              <a:t>/ (η </a:t>
            </a:r>
            <a:r>
              <a:rPr lang="fr-CH" sz="4800" baseline="-25000" dirty="0" smtClean="0"/>
              <a:t>moteur </a:t>
            </a:r>
            <a:r>
              <a:rPr lang="fr-CH" sz="4800" dirty="0" smtClean="0"/>
              <a:t>x cos φ)</a:t>
            </a:r>
            <a:endParaRPr lang="de-DE" sz="4800" baseline="300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0" y="492919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/>
              <a:t>Avec : 	</a:t>
            </a:r>
            <a:r>
              <a:rPr lang="fr-CH" sz="2400" dirty="0" smtClean="0"/>
              <a:t>Pa puissance absorbée par le moteur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Pu puissance utile du moteur </a:t>
            </a:r>
            <a:r>
              <a:rPr lang="fr-CH" sz="2400" u="sng" dirty="0" smtClean="0"/>
              <a:t>en Watt</a:t>
            </a:r>
            <a:endParaRPr lang="fr-FR" sz="2400" dirty="0" smtClean="0"/>
          </a:p>
          <a:p>
            <a:r>
              <a:rPr lang="fr-CH" sz="2400" dirty="0" smtClean="0"/>
              <a:t>	η </a:t>
            </a:r>
            <a:r>
              <a:rPr lang="fr-CH" sz="2400" baseline="-25000" dirty="0" smtClean="0"/>
              <a:t>moteur</a:t>
            </a:r>
            <a:r>
              <a:rPr lang="fr-CH" sz="2400" dirty="0" smtClean="0"/>
              <a:t> </a:t>
            </a:r>
            <a:r>
              <a:rPr lang="fr-CH" sz="2400" u="sng" dirty="0" smtClean="0"/>
              <a:t>rendement moteur sans unité</a:t>
            </a:r>
            <a:endParaRPr lang="fr-FR" sz="2400" dirty="0" smtClean="0"/>
          </a:p>
          <a:p>
            <a:r>
              <a:rPr lang="fr-CH" sz="2400" dirty="0" smtClean="0"/>
              <a:t>	cos φ </a:t>
            </a:r>
            <a:r>
              <a:rPr lang="fr-CH" sz="2400" u="sng" dirty="0" smtClean="0"/>
              <a:t>facteur de puissance du moteur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2" grpId="0" build="allAtOnce" animBg="1"/>
      <p:bldP spid="25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err="1" smtClean="0"/>
              <a:t>Application</a:t>
            </a:r>
            <a:r>
              <a:rPr lang="de-DE" sz="3600" u="sng" dirty="0" smtClean="0"/>
              <a:t> 1: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21" name="ZoneTexte 20"/>
          <p:cNvSpPr txBox="1"/>
          <p:nvPr/>
        </p:nvSpPr>
        <p:spPr>
          <a:xfrm>
            <a:off x="0" y="1000108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/>
              <a:t>Calculer la puissance absorbée d’un moteur entrainant un ventilateur, les caractéristiques étant les suivantes :	 Ventilateur débit : 3000 m</a:t>
            </a:r>
            <a:r>
              <a:rPr lang="fr-CH" sz="2400" i="1" baseline="30000" dirty="0" smtClean="0"/>
              <a:t>3</a:t>
            </a:r>
            <a:r>
              <a:rPr lang="fr-CH" sz="2400" i="1" dirty="0" smtClean="0"/>
              <a:t>/h, Pt : 370 Pa, rendement : 68%</a:t>
            </a:r>
            <a:endParaRPr lang="fr-FR" sz="2400" dirty="0" smtClean="0"/>
          </a:p>
          <a:p>
            <a:r>
              <a:rPr lang="fr-CH" sz="2400" i="1" dirty="0" smtClean="0"/>
              <a:t>Transmission : directe par accouplement rendement 96%</a:t>
            </a:r>
            <a:endParaRPr lang="fr-FR" sz="2400" dirty="0" smtClean="0"/>
          </a:p>
          <a:p>
            <a:r>
              <a:rPr lang="fr-CH" sz="2400" i="1" dirty="0" smtClean="0"/>
              <a:t>Moteur ; Asynchrone triphasé : rendement ; 0,85, </a:t>
            </a:r>
            <a:r>
              <a:rPr lang="fr-CH" sz="2400" dirty="0" smtClean="0"/>
              <a:t>cos φ : 0,95</a:t>
            </a:r>
            <a:endParaRPr lang="fr-LU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35718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P </a:t>
            </a:r>
            <a:r>
              <a:rPr lang="fr-CH" sz="2400" baseline="-25000" dirty="0" smtClean="0"/>
              <a:t>aéraulique </a:t>
            </a:r>
            <a:r>
              <a:rPr lang="fr-CH" sz="2400" dirty="0" smtClean="0"/>
              <a:t>= </a:t>
            </a:r>
            <a:r>
              <a:rPr lang="fr-CH" sz="2400" u="sng" dirty="0" err="1" smtClean="0"/>
              <a:t>Qv</a:t>
            </a:r>
            <a:r>
              <a:rPr lang="fr-CH" sz="2400" u="sng" dirty="0" smtClean="0"/>
              <a:t> x Pt = 3000/3600 x 370 = 308 W</a:t>
            </a:r>
            <a:endParaRPr lang="fr-FR" sz="2400" dirty="0" smtClean="0"/>
          </a:p>
          <a:p>
            <a:r>
              <a:rPr lang="fr-CH" sz="2400" dirty="0" smtClean="0"/>
              <a:t>P </a:t>
            </a:r>
            <a:r>
              <a:rPr lang="fr-CH" sz="2400" baseline="-25000" dirty="0" smtClean="0"/>
              <a:t>ventilateur </a:t>
            </a:r>
            <a:r>
              <a:rPr lang="fr-CH" sz="2400" dirty="0" smtClean="0"/>
              <a:t>= </a:t>
            </a:r>
            <a:r>
              <a:rPr lang="fr-CH" sz="2400" u="sng" dirty="0" smtClean="0"/>
              <a:t>P </a:t>
            </a:r>
            <a:r>
              <a:rPr lang="fr-CH" sz="2400" u="sng" baseline="-25000" dirty="0" smtClean="0"/>
              <a:t>aéraulique </a:t>
            </a:r>
            <a:r>
              <a:rPr lang="fr-CH" sz="2400" u="sng" dirty="0" smtClean="0"/>
              <a:t>/ η </a:t>
            </a:r>
            <a:r>
              <a:rPr lang="fr-CH" sz="2400" u="sng" baseline="-25000" dirty="0" smtClean="0"/>
              <a:t>ventilateur</a:t>
            </a:r>
            <a:r>
              <a:rPr lang="fr-CH" sz="2400" u="sng" dirty="0" smtClean="0"/>
              <a:t> = 308 / 0,68 = 453 W</a:t>
            </a:r>
            <a:endParaRPr lang="fr-FR" sz="2400" dirty="0" smtClean="0"/>
          </a:p>
          <a:p>
            <a:r>
              <a:rPr lang="fr-CH" sz="2400" dirty="0" smtClean="0"/>
              <a:t>Pu = </a:t>
            </a:r>
            <a:r>
              <a:rPr lang="fr-CH" sz="2400" u="sng" dirty="0" smtClean="0"/>
              <a:t>P </a:t>
            </a:r>
            <a:r>
              <a:rPr lang="fr-CH" sz="2400" u="sng" baseline="-25000" dirty="0" smtClean="0"/>
              <a:t>ventilateur </a:t>
            </a:r>
            <a:r>
              <a:rPr lang="fr-CH" sz="2400" u="sng" dirty="0" smtClean="0"/>
              <a:t>/ η </a:t>
            </a:r>
            <a:r>
              <a:rPr lang="fr-CH" sz="2400" u="sng" baseline="-25000" dirty="0" smtClean="0"/>
              <a:t>transmission </a:t>
            </a:r>
            <a:r>
              <a:rPr lang="fr-CH" sz="2400" u="sng" dirty="0" smtClean="0"/>
              <a:t> = 453 / 0,96 = 472 W</a:t>
            </a:r>
            <a:endParaRPr lang="fr-FR" sz="2400" dirty="0" smtClean="0"/>
          </a:p>
          <a:p>
            <a:r>
              <a:rPr lang="fr-CH" sz="2400" dirty="0" smtClean="0"/>
              <a:t>Pa = </a:t>
            </a:r>
            <a:r>
              <a:rPr lang="fr-CH" sz="2400" u="sng" dirty="0" smtClean="0"/>
              <a:t>Pu</a:t>
            </a:r>
            <a:r>
              <a:rPr lang="fr-CH" sz="2400" u="sng" baseline="-25000" dirty="0" smtClean="0"/>
              <a:t> </a:t>
            </a:r>
            <a:r>
              <a:rPr lang="fr-CH" sz="2400" u="sng" dirty="0" smtClean="0"/>
              <a:t>/ (η </a:t>
            </a:r>
            <a:r>
              <a:rPr lang="fr-CH" sz="2400" u="sng" baseline="-25000" dirty="0" smtClean="0"/>
              <a:t>moteur </a:t>
            </a:r>
            <a:r>
              <a:rPr lang="fr-CH" sz="2400" u="sng" dirty="0" smtClean="0"/>
              <a:t>x cos φ) = 472 / (0,85 x 0,95) = 584,5 W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err="1" smtClean="0"/>
              <a:t>Application</a:t>
            </a:r>
            <a:r>
              <a:rPr lang="de-DE" sz="3600" u="sng" dirty="0" smtClean="0"/>
              <a:t> 2: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21" name="ZoneTexte 20"/>
          <p:cNvSpPr txBox="1"/>
          <p:nvPr/>
        </p:nvSpPr>
        <p:spPr>
          <a:xfrm>
            <a:off x="0" y="928670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 smtClean="0"/>
              <a:t>Calculer la pression totale du ventilateur entrainé par un moteur, les caractéristiques étant les suivantes :	 Ventilateur débit : 2750 m</a:t>
            </a:r>
            <a:r>
              <a:rPr lang="fr-CH" sz="2400" i="1" baseline="30000" dirty="0" smtClean="0"/>
              <a:t>3</a:t>
            </a:r>
            <a:r>
              <a:rPr lang="fr-CH" sz="2400" i="1" dirty="0" smtClean="0"/>
              <a:t>/h, rendement : 78%</a:t>
            </a:r>
            <a:endParaRPr lang="fr-FR" sz="2400" dirty="0" smtClean="0"/>
          </a:p>
          <a:p>
            <a:r>
              <a:rPr lang="fr-CH" sz="2400" i="1" dirty="0" smtClean="0"/>
              <a:t>Transmission : par courroie rendement 76%</a:t>
            </a:r>
            <a:endParaRPr lang="fr-FR" sz="2400" dirty="0" smtClean="0"/>
          </a:p>
          <a:p>
            <a:r>
              <a:rPr lang="fr-CH" sz="2400" i="1" dirty="0" smtClean="0"/>
              <a:t>Moteur ; Asynchrone monophasé : rendement ; 0,81, </a:t>
            </a:r>
            <a:r>
              <a:rPr lang="fr-CH" sz="2400" dirty="0" smtClean="0"/>
              <a:t>cos φ : 0,92, </a:t>
            </a:r>
            <a:r>
              <a:rPr lang="fr-CH" sz="2400" i="1" dirty="0" smtClean="0"/>
              <a:t>moteur alimenté en 230 V, intensité absorbée : 0,75A (rappel : Pa = U x I x </a:t>
            </a:r>
            <a:r>
              <a:rPr lang="fr-CH" sz="2400" dirty="0" smtClean="0"/>
              <a:t>cos φ</a:t>
            </a:r>
            <a:r>
              <a:rPr lang="fr-CH" sz="2400" i="1" dirty="0" smtClean="0"/>
              <a:t>)</a:t>
            </a:r>
            <a:endParaRPr lang="fr-LU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392906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Pa = </a:t>
            </a:r>
            <a:r>
              <a:rPr lang="fr-CH" sz="2400" u="sng" dirty="0" smtClean="0"/>
              <a:t>U x I x cos φ = 230 x 0,75 x 0,92= 158,7 W</a:t>
            </a:r>
            <a:endParaRPr lang="fr-FR" sz="2400" dirty="0" smtClean="0"/>
          </a:p>
          <a:p>
            <a:r>
              <a:rPr lang="fr-CH" sz="2400" dirty="0" smtClean="0"/>
              <a:t>Pu = </a:t>
            </a:r>
            <a:r>
              <a:rPr lang="fr-CH" sz="2400" u="sng" dirty="0" smtClean="0"/>
              <a:t>Pa x η </a:t>
            </a:r>
            <a:r>
              <a:rPr lang="fr-CH" sz="2400" u="sng" baseline="-25000" dirty="0" smtClean="0"/>
              <a:t>moteur </a:t>
            </a:r>
            <a:r>
              <a:rPr lang="fr-CH" sz="2400" u="sng" dirty="0" smtClean="0"/>
              <a:t> x cos φ = 158,7 x 0,81x 0,92 = 118,2 W</a:t>
            </a:r>
            <a:endParaRPr lang="fr-FR" sz="2400" dirty="0" smtClean="0"/>
          </a:p>
          <a:p>
            <a:r>
              <a:rPr lang="fr-CH" sz="2400" dirty="0" smtClean="0"/>
              <a:t>P </a:t>
            </a:r>
            <a:r>
              <a:rPr lang="fr-CH" sz="2400" baseline="-25000" dirty="0" smtClean="0"/>
              <a:t>ventilateur </a:t>
            </a:r>
            <a:r>
              <a:rPr lang="fr-CH" sz="2400" dirty="0" smtClean="0"/>
              <a:t>= </a:t>
            </a:r>
            <a:r>
              <a:rPr lang="fr-CH" sz="2400" u="sng" dirty="0" smtClean="0"/>
              <a:t>Pu x η </a:t>
            </a:r>
            <a:r>
              <a:rPr lang="fr-CH" sz="2400" u="sng" baseline="-25000" dirty="0" smtClean="0"/>
              <a:t>transmission </a:t>
            </a:r>
            <a:r>
              <a:rPr lang="fr-CH" sz="2400" u="sng" dirty="0" smtClean="0"/>
              <a:t> = 118,2 x 0,76 = 89,8 W</a:t>
            </a:r>
            <a:endParaRPr lang="fr-FR" sz="2400" dirty="0" smtClean="0"/>
          </a:p>
          <a:p>
            <a:r>
              <a:rPr lang="fr-CH" sz="2400" dirty="0" smtClean="0"/>
              <a:t>P </a:t>
            </a:r>
            <a:r>
              <a:rPr lang="fr-CH" sz="2400" baseline="-25000" dirty="0" smtClean="0"/>
              <a:t>aéraulique = </a:t>
            </a:r>
            <a:r>
              <a:rPr lang="fr-CH" sz="2400" u="sng" dirty="0" smtClean="0"/>
              <a:t>P </a:t>
            </a:r>
            <a:r>
              <a:rPr lang="fr-CH" sz="2400" u="sng" baseline="-25000" dirty="0" smtClean="0"/>
              <a:t>ventilateur </a:t>
            </a:r>
            <a:r>
              <a:rPr lang="fr-CH" sz="2400" u="sng" dirty="0" smtClean="0"/>
              <a:t>x η </a:t>
            </a:r>
            <a:r>
              <a:rPr lang="fr-CH" sz="2400" u="sng" baseline="-25000" dirty="0" smtClean="0"/>
              <a:t>ventilateur</a:t>
            </a:r>
            <a:r>
              <a:rPr lang="fr-CH" sz="2400" u="sng" dirty="0" smtClean="0"/>
              <a:t> = 89,8 x 0,78 = 70,1 W</a:t>
            </a:r>
            <a:endParaRPr lang="fr-FR" sz="2400" dirty="0" smtClean="0"/>
          </a:p>
          <a:p>
            <a:r>
              <a:rPr lang="fr-CH" sz="2400" dirty="0" smtClean="0"/>
              <a:t>Pt = </a:t>
            </a:r>
            <a:r>
              <a:rPr lang="fr-CH" sz="2400" u="sng" dirty="0" smtClean="0"/>
              <a:t>P </a:t>
            </a:r>
            <a:r>
              <a:rPr lang="fr-CH" sz="2400" u="sng" baseline="-25000" dirty="0" smtClean="0"/>
              <a:t>aéraulique </a:t>
            </a:r>
            <a:r>
              <a:rPr lang="fr-CH" sz="2400" u="sng" dirty="0" smtClean="0"/>
              <a:t>/</a:t>
            </a:r>
            <a:r>
              <a:rPr lang="fr-CH" sz="2400" u="sng" baseline="-25000" dirty="0" smtClean="0"/>
              <a:t> </a:t>
            </a:r>
            <a:r>
              <a:rPr lang="fr-CH" sz="2400" u="sng" dirty="0" err="1" smtClean="0"/>
              <a:t>Qv</a:t>
            </a:r>
            <a:r>
              <a:rPr lang="fr-CH" sz="2400" u="sng" dirty="0" smtClean="0"/>
              <a:t> = 70,1 / (2750/3600) = 91,7 Pa</a:t>
            </a:r>
            <a:endParaRPr lang="fr-LU" sz="2400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5. </a:t>
            </a:r>
            <a:r>
              <a:rPr lang="de-DE" sz="3600" u="sng" dirty="0" err="1" smtClean="0"/>
              <a:t>Choix</a:t>
            </a:r>
            <a:r>
              <a:rPr lang="de-DE" sz="3600" u="sng" dirty="0" smtClean="0"/>
              <a:t> du </a:t>
            </a:r>
            <a:r>
              <a:rPr lang="de-DE" sz="3600" u="sng" dirty="0" err="1" smtClean="0"/>
              <a:t>ventilateur</a:t>
            </a:r>
            <a:r>
              <a:rPr lang="de-DE" sz="3600" u="sng" dirty="0" smtClean="0"/>
              <a:t>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1214414" y="928670"/>
            <a:ext cx="5081828" cy="5715040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5715008" y="6357958"/>
            <a:ext cx="1214446" cy="357190"/>
            <a:chOff x="5715008" y="6357958"/>
            <a:chExt cx="1214446" cy="357190"/>
          </a:xfrm>
        </p:grpSpPr>
        <p:sp>
          <p:nvSpPr>
            <p:cNvPr id="7" name="Ellipse 6"/>
            <p:cNvSpPr/>
            <p:nvPr/>
          </p:nvSpPr>
          <p:spPr>
            <a:xfrm>
              <a:off x="5715008" y="6357958"/>
              <a:ext cx="642942" cy="357190"/>
            </a:xfrm>
            <a:prstGeom prst="ellipse">
              <a:avLst/>
            </a:prstGeom>
            <a:noFill/>
            <a:ln w="476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cxnSp>
          <p:nvCxnSpPr>
            <p:cNvPr id="9" name="Connecteur droit avec flèche 8"/>
            <p:cNvCxnSpPr>
              <a:stCxn id="7" idx="6"/>
            </p:cNvCxnSpPr>
            <p:nvPr/>
          </p:nvCxnSpPr>
          <p:spPr>
            <a:xfrm flipV="1">
              <a:off x="6357950" y="6500834"/>
              <a:ext cx="571504" cy="35719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7072330" y="621508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Débit volumique</a:t>
            </a:r>
            <a:endParaRPr lang="fr-LU" sz="2000" b="1" dirty="0"/>
          </a:p>
        </p:txBody>
      </p:sp>
      <p:grpSp>
        <p:nvGrpSpPr>
          <p:cNvPr id="12" name="Groupe 11"/>
          <p:cNvGrpSpPr/>
          <p:nvPr/>
        </p:nvGrpSpPr>
        <p:grpSpPr>
          <a:xfrm rot="18661529" flipH="1">
            <a:off x="867026" y="1369895"/>
            <a:ext cx="1143008" cy="357190"/>
            <a:chOff x="5715008" y="6357958"/>
            <a:chExt cx="1214446" cy="357190"/>
          </a:xfrm>
        </p:grpSpPr>
        <p:sp>
          <p:nvSpPr>
            <p:cNvPr id="13" name="Ellipse 12"/>
            <p:cNvSpPr/>
            <p:nvPr/>
          </p:nvSpPr>
          <p:spPr>
            <a:xfrm>
              <a:off x="5715008" y="6357958"/>
              <a:ext cx="642942" cy="357190"/>
            </a:xfrm>
            <a:prstGeom prst="ellipse">
              <a:avLst/>
            </a:prstGeom>
            <a:noFill/>
            <a:ln w="476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cxnSp>
          <p:nvCxnSpPr>
            <p:cNvPr id="14" name="Connecteur droit avec flèche 13"/>
            <p:cNvCxnSpPr>
              <a:stCxn id="13" idx="6"/>
            </p:cNvCxnSpPr>
            <p:nvPr/>
          </p:nvCxnSpPr>
          <p:spPr>
            <a:xfrm flipV="1">
              <a:off x="6357950" y="6500834"/>
              <a:ext cx="571504" cy="35719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0" y="185736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Pression totale</a:t>
            </a:r>
            <a:endParaRPr lang="fr-LU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500694" y="14285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Exemple : 2400 m</a:t>
            </a:r>
            <a:r>
              <a:rPr lang="fr-CH" sz="2400" b="1" baseline="30000" dirty="0" smtClean="0"/>
              <a:t>3</a:t>
            </a:r>
            <a:r>
              <a:rPr lang="fr-CH" sz="2400" b="1" dirty="0" smtClean="0"/>
              <a:t>/h, 36 </a:t>
            </a:r>
            <a:r>
              <a:rPr lang="fr-CH" sz="2400" b="1" dirty="0" err="1" smtClean="0"/>
              <a:t>mmCE</a:t>
            </a:r>
            <a:endParaRPr lang="fr-LU" sz="2400" b="1" dirty="0"/>
          </a:p>
        </p:txBody>
      </p:sp>
      <p:cxnSp>
        <p:nvCxnSpPr>
          <p:cNvPr id="18" name="Connecteur droit 17"/>
          <p:cNvCxnSpPr/>
          <p:nvPr/>
        </p:nvCxnSpPr>
        <p:spPr>
          <a:xfrm rot="5400000" flipH="1" flipV="1">
            <a:off x="1821637" y="4393413"/>
            <a:ext cx="4357718" cy="1588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928794" y="3286124"/>
            <a:ext cx="3214710" cy="1588"/>
          </a:xfrm>
          <a:prstGeom prst="line">
            <a:avLst/>
          </a:prstGeom>
          <a:ln w="44450">
            <a:solidFill>
              <a:srgbClr val="3BFB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ier 25"/>
          <p:cNvSpPr/>
          <p:nvPr/>
        </p:nvSpPr>
        <p:spPr>
          <a:xfrm>
            <a:off x="3857620" y="3143248"/>
            <a:ext cx="285752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28" name="Connecteur droit avec flèche 27"/>
          <p:cNvCxnSpPr/>
          <p:nvPr/>
        </p:nvCxnSpPr>
        <p:spPr>
          <a:xfrm rot="10800000" flipV="1">
            <a:off x="4143372" y="2786058"/>
            <a:ext cx="2357454" cy="428628"/>
          </a:xfrm>
          <a:prstGeom prst="straightConnector1">
            <a:avLst/>
          </a:prstGeom>
          <a:ln w="5080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572264" y="2571744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Point de fonctionnement</a:t>
            </a:r>
            <a:endParaRPr lang="fr-LU" sz="2000" b="1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3786182" y="2214554"/>
            <a:ext cx="1214446" cy="642942"/>
          </a:xfrm>
          <a:prstGeom prst="straightConnector1">
            <a:avLst/>
          </a:prstGeom>
          <a:ln w="44450">
            <a:solidFill>
              <a:srgbClr val="D9F4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4357686" y="1643050"/>
            <a:ext cx="1928826" cy="285752"/>
            <a:chOff x="5715008" y="6357958"/>
            <a:chExt cx="1214446" cy="357190"/>
          </a:xfrm>
        </p:grpSpPr>
        <p:sp>
          <p:nvSpPr>
            <p:cNvPr id="34" name="Ellipse 33"/>
            <p:cNvSpPr/>
            <p:nvPr/>
          </p:nvSpPr>
          <p:spPr>
            <a:xfrm>
              <a:off x="5715008" y="6357958"/>
              <a:ext cx="642942" cy="357190"/>
            </a:xfrm>
            <a:prstGeom prst="ellipse">
              <a:avLst/>
            </a:prstGeom>
            <a:noFill/>
            <a:ln w="47625">
              <a:solidFill>
                <a:srgbClr val="D9F4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cxnSp>
          <p:nvCxnSpPr>
            <p:cNvPr id="35" name="Connecteur droit avec flèche 34"/>
            <p:cNvCxnSpPr>
              <a:stCxn id="34" idx="6"/>
            </p:cNvCxnSpPr>
            <p:nvPr/>
          </p:nvCxnSpPr>
          <p:spPr>
            <a:xfrm flipV="1">
              <a:off x="6357950" y="6500834"/>
              <a:ext cx="571504" cy="35719"/>
            </a:xfrm>
            <a:prstGeom prst="straightConnector1">
              <a:avLst/>
            </a:prstGeom>
            <a:ln w="57150">
              <a:solidFill>
                <a:srgbClr val="D9F43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6286512" y="1357298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Rendement du ventilateur : 61%</a:t>
            </a:r>
            <a:endParaRPr lang="fr-LU" sz="2000" b="1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005943" y="3320143"/>
            <a:ext cx="1994817" cy="1502228"/>
            <a:chOff x="4005943" y="3320143"/>
            <a:chExt cx="1994817" cy="1502228"/>
          </a:xfrm>
        </p:grpSpPr>
        <p:sp>
          <p:nvSpPr>
            <p:cNvPr id="37" name="Forme libre 36"/>
            <p:cNvSpPr/>
            <p:nvPr/>
          </p:nvSpPr>
          <p:spPr>
            <a:xfrm>
              <a:off x="4005943" y="3320143"/>
              <a:ext cx="1023660" cy="1502228"/>
            </a:xfrm>
            <a:custGeom>
              <a:avLst/>
              <a:gdLst>
                <a:gd name="connsiteX0" fmla="*/ 0 w 1023660"/>
                <a:gd name="connsiteY0" fmla="*/ 0 h 1502228"/>
                <a:gd name="connsiteX1" fmla="*/ 32657 w 1023660"/>
                <a:gd name="connsiteY1" fmla="*/ 21771 h 1502228"/>
                <a:gd name="connsiteX2" fmla="*/ 97971 w 1023660"/>
                <a:gd name="connsiteY2" fmla="*/ 43543 h 1502228"/>
                <a:gd name="connsiteX3" fmla="*/ 130628 w 1023660"/>
                <a:gd name="connsiteY3" fmla="*/ 54428 h 1502228"/>
                <a:gd name="connsiteX4" fmla="*/ 185057 w 1023660"/>
                <a:gd name="connsiteY4" fmla="*/ 65314 h 1502228"/>
                <a:gd name="connsiteX5" fmla="*/ 250371 w 1023660"/>
                <a:gd name="connsiteY5" fmla="*/ 87086 h 1502228"/>
                <a:gd name="connsiteX6" fmla="*/ 283028 w 1023660"/>
                <a:gd name="connsiteY6" fmla="*/ 97971 h 1502228"/>
                <a:gd name="connsiteX7" fmla="*/ 315686 w 1023660"/>
                <a:gd name="connsiteY7" fmla="*/ 108857 h 1502228"/>
                <a:gd name="connsiteX8" fmla="*/ 370114 w 1023660"/>
                <a:gd name="connsiteY8" fmla="*/ 163286 h 1502228"/>
                <a:gd name="connsiteX9" fmla="*/ 435428 w 1023660"/>
                <a:gd name="connsiteY9" fmla="*/ 185057 h 1502228"/>
                <a:gd name="connsiteX10" fmla="*/ 468086 w 1023660"/>
                <a:gd name="connsiteY10" fmla="*/ 195943 h 1502228"/>
                <a:gd name="connsiteX11" fmla="*/ 522514 w 1023660"/>
                <a:gd name="connsiteY11" fmla="*/ 261257 h 1502228"/>
                <a:gd name="connsiteX12" fmla="*/ 555171 w 1023660"/>
                <a:gd name="connsiteY12" fmla="*/ 272143 h 1502228"/>
                <a:gd name="connsiteX13" fmla="*/ 598714 w 1023660"/>
                <a:gd name="connsiteY13" fmla="*/ 315686 h 1502228"/>
                <a:gd name="connsiteX14" fmla="*/ 620486 w 1023660"/>
                <a:gd name="connsiteY14" fmla="*/ 337457 h 1502228"/>
                <a:gd name="connsiteX15" fmla="*/ 664028 w 1023660"/>
                <a:gd name="connsiteY15" fmla="*/ 402771 h 1502228"/>
                <a:gd name="connsiteX16" fmla="*/ 674914 w 1023660"/>
                <a:gd name="connsiteY16" fmla="*/ 435428 h 1502228"/>
                <a:gd name="connsiteX17" fmla="*/ 707571 w 1023660"/>
                <a:gd name="connsiteY17" fmla="*/ 446314 h 1502228"/>
                <a:gd name="connsiteX18" fmla="*/ 740228 w 1023660"/>
                <a:gd name="connsiteY18" fmla="*/ 500743 h 1502228"/>
                <a:gd name="connsiteX19" fmla="*/ 751114 w 1023660"/>
                <a:gd name="connsiteY19" fmla="*/ 533400 h 1502228"/>
                <a:gd name="connsiteX20" fmla="*/ 794657 w 1023660"/>
                <a:gd name="connsiteY20" fmla="*/ 576943 h 1502228"/>
                <a:gd name="connsiteX21" fmla="*/ 816428 w 1023660"/>
                <a:gd name="connsiteY21" fmla="*/ 642257 h 1502228"/>
                <a:gd name="connsiteX22" fmla="*/ 827314 w 1023660"/>
                <a:gd name="connsiteY22" fmla="*/ 674914 h 1502228"/>
                <a:gd name="connsiteX23" fmla="*/ 849086 w 1023660"/>
                <a:gd name="connsiteY23" fmla="*/ 696686 h 1502228"/>
                <a:gd name="connsiteX24" fmla="*/ 881743 w 1023660"/>
                <a:gd name="connsiteY24" fmla="*/ 794657 h 1502228"/>
                <a:gd name="connsiteX25" fmla="*/ 892628 w 1023660"/>
                <a:gd name="connsiteY25" fmla="*/ 827314 h 1502228"/>
                <a:gd name="connsiteX26" fmla="*/ 914400 w 1023660"/>
                <a:gd name="connsiteY26" fmla="*/ 849086 h 1502228"/>
                <a:gd name="connsiteX27" fmla="*/ 947057 w 1023660"/>
                <a:gd name="connsiteY27" fmla="*/ 968828 h 1502228"/>
                <a:gd name="connsiteX28" fmla="*/ 957943 w 1023660"/>
                <a:gd name="connsiteY28" fmla="*/ 1012371 h 1502228"/>
                <a:gd name="connsiteX29" fmla="*/ 979714 w 1023660"/>
                <a:gd name="connsiteY29" fmla="*/ 1121228 h 1502228"/>
                <a:gd name="connsiteX30" fmla="*/ 990600 w 1023660"/>
                <a:gd name="connsiteY30" fmla="*/ 1197428 h 1502228"/>
                <a:gd name="connsiteX31" fmla="*/ 1012371 w 1023660"/>
                <a:gd name="connsiteY31" fmla="*/ 1284514 h 1502228"/>
                <a:gd name="connsiteX32" fmla="*/ 1023257 w 1023660"/>
                <a:gd name="connsiteY32" fmla="*/ 1502228 h 15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3660" h="1502228">
                  <a:moveTo>
                    <a:pt x="0" y="0"/>
                  </a:moveTo>
                  <a:cubicBezTo>
                    <a:pt x="10886" y="7257"/>
                    <a:pt x="20702" y="16458"/>
                    <a:pt x="32657" y="21771"/>
                  </a:cubicBezTo>
                  <a:cubicBezTo>
                    <a:pt x="53628" y="31092"/>
                    <a:pt x="76200" y="36286"/>
                    <a:pt x="97971" y="43543"/>
                  </a:cubicBezTo>
                  <a:cubicBezTo>
                    <a:pt x="108857" y="47172"/>
                    <a:pt x="119376" y="52178"/>
                    <a:pt x="130628" y="54428"/>
                  </a:cubicBezTo>
                  <a:cubicBezTo>
                    <a:pt x="148771" y="58057"/>
                    <a:pt x="167207" y="60446"/>
                    <a:pt x="185057" y="65314"/>
                  </a:cubicBezTo>
                  <a:cubicBezTo>
                    <a:pt x="207197" y="71352"/>
                    <a:pt x="228600" y="79829"/>
                    <a:pt x="250371" y="87086"/>
                  </a:cubicBezTo>
                  <a:lnTo>
                    <a:pt x="283028" y="97971"/>
                  </a:lnTo>
                  <a:lnTo>
                    <a:pt x="315686" y="108857"/>
                  </a:lnTo>
                  <a:cubicBezTo>
                    <a:pt x="333829" y="127000"/>
                    <a:pt x="345773" y="155172"/>
                    <a:pt x="370114" y="163286"/>
                  </a:cubicBezTo>
                  <a:lnTo>
                    <a:pt x="435428" y="185057"/>
                  </a:lnTo>
                  <a:lnTo>
                    <a:pt x="468086" y="195943"/>
                  </a:lnTo>
                  <a:cubicBezTo>
                    <a:pt x="484151" y="220041"/>
                    <a:pt x="497369" y="244493"/>
                    <a:pt x="522514" y="261257"/>
                  </a:cubicBezTo>
                  <a:cubicBezTo>
                    <a:pt x="532061" y="267622"/>
                    <a:pt x="544285" y="268514"/>
                    <a:pt x="555171" y="272143"/>
                  </a:cubicBezTo>
                  <a:lnTo>
                    <a:pt x="598714" y="315686"/>
                  </a:lnTo>
                  <a:cubicBezTo>
                    <a:pt x="605971" y="322943"/>
                    <a:pt x="614793" y="328917"/>
                    <a:pt x="620486" y="337457"/>
                  </a:cubicBezTo>
                  <a:cubicBezTo>
                    <a:pt x="635000" y="359228"/>
                    <a:pt x="655753" y="377948"/>
                    <a:pt x="664028" y="402771"/>
                  </a:cubicBezTo>
                  <a:cubicBezTo>
                    <a:pt x="667657" y="413657"/>
                    <a:pt x="666800" y="427314"/>
                    <a:pt x="674914" y="435428"/>
                  </a:cubicBezTo>
                  <a:cubicBezTo>
                    <a:pt x="683028" y="443542"/>
                    <a:pt x="696685" y="442685"/>
                    <a:pt x="707571" y="446314"/>
                  </a:cubicBezTo>
                  <a:cubicBezTo>
                    <a:pt x="738409" y="538826"/>
                    <a:pt x="695401" y="426030"/>
                    <a:pt x="740228" y="500743"/>
                  </a:cubicBezTo>
                  <a:cubicBezTo>
                    <a:pt x="746132" y="510582"/>
                    <a:pt x="744445" y="524063"/>
                    <a:pt x="751114" y="533400"/>
                  </a:cubicBezTo>
                  <a:cubicBezTo>
                    <a:pt x="763045" y="550103"/>
                    <a:pt x="794657" y="576943"/>
                    <a:pt x="794657" y="576943"/>
                  </a:cubicBezTo>
                  <a:lnTo>
                    <a:pt x="816428" y="642257"/>
                  </a:lnTo>
                  <a:cubicBezTo>
                    <a:pt x="820057" y="653143"/>
                    <a:pt x="819200" y="666800"/>
                    <a:pt x="827314" y="674914"/>
                  </a:cubicBezTo>
                  <a:lnTo>
                    <a:pt x="849086" y="696686"/>
                  </a:lnTo>
                  <a:lnTo>
                    <a:pt x="881743" y="794657"/>
                  </a:lnTo>
                  <a:cubicBezTo>
                    <a:pt x="885371" y="805543"/>
                    <a:pt x="884514" y="819200"/>
                    <a:pt x="892628" y="827314"/>
                  </a:cubicBezTo>
                  <a:lnTo>
                    <a:pt x="914400" y="849086"/>
                  </a:lnTo>
                  <a:cubicBezTo>
                    <a:pt x="948384" y="951038"/>
                    <a:pt x="926541" y="876509"/>
                    <a:pt x="947057" y="968828"/>
                  </a:cubicBezTo>
                  <a:cubicBezTo>
                    <a:pt x="950303" y="983433"/>
                    <a:pt x="955267" y="997651"/>
                    <a:pt x="957943" y="1012371"/>
                  </a:cubicBezTo>
                  <a:cubicBezTo>
                    <a:pt x="977956" y="1122447"/>
                    <a:pt x="957357" y="1054160"/>
                    <a:pt x="979714" y="1121228"/>
                  </a:cubicBezTo>
                  <a:cubicBezTo>
                    <a:pt x="983343" y="1146628"/>
                    <a:pt x="985568" y="1172268"/>
                    <a:pt x="990600" y="1197428"/>
                  </a:cubicBezTo>
                  <a:cubicBezTo>
                    <a:pt x="996468" y="1226769"/>
                    <a:pt x="1012371" y="1284514"/>
                    <a:pt x="1012371" y="1284514"/>
                  </a:cubicBezTo>
                  <a:cubicBezTo>
                    <a:pt x="1023660" y="1487703"/>
                    <a:pt x="1023257" y="1415042"/>
                    <a:pt x="1023257" y="1502228"/>
                  </a:cubicBezTo>
                </a:path>
              </a:pathLst>
            </a:custGeom>
            <a:ln w="539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cxnSp>
          <p:nvCxnSpPr>
            <p:cNvPr id="39" name="Connecteur droit avec flèche 38"/>
            <p:cNvCxnSpPr>
              <a:stCxn id="37" idx="32"/>
            </p:cNvCxnSpPr>
            <p:nvPr/>
          </p:nvCxnSpPr>
          <p:spPr>
            <a:xfrm flipV="1">
              <a:off x="5029200" y="4786322"/>
              <a:ext cx="971560" cy="36049"/>
            </a:xfrm>
            <a:prstGeom prst="straightConnector1">
              <a:avLst/>
            </a:prstGeom>
            <a:ln w="539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 rot="21346668">
            <a:off x="5936048" y="4674713"/>
            <a:ext cx="857256" cy="214314"/>
            <a:chOff x="5715008" y="6357958"/>
            <a:chExt cx="1214446" cy="357190"/>
          </a:xfrm>
        </p:grpSpPr>
        <p:sp>
          <p:nvSpPr>
            <p:cNvPr id="42" name="Ellipse 41"/>
            <p:cNvSpPr/>
            <p:nvPr/>
          </p:nvSpPr>
          <p:spPr>
            <a:xfrm>
              <a:off x="5715008" y="6357958"/>
              <a:ext cx="642942" cy="357190"/>
            </a:xfrm>
            <a:prstGeom prst="ellipse">
              <a:avLst/>
            </a:prstGeom>
            <a:noFill/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cxnSp>
          <p:nvCxnSpPr>
            <p:cNvPr id="43" name="Connecteur droit avec flèche 42"/>
            <p:cNvCxnSpPr>
              <a:stCxn id="42" idx="6"/>
            </p:cNvCxnSpPr>
            <p:nvPr/>
          </p:nvCxnSpPr>
          <p:spPr>
            <a:xfrm flipV="1">
              <a:off x="6357950" y="6500834"/>
              <a:ext cx="571504" cy="35719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786578" y="421481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Vitesse de rotation du ventilateur en tr/min</a:t>
            </a:r>
            <a:endParaRPr lang="fr-LU" sz="2000" b="1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5" grpId="0" build="allAtOnce"/>
      <p:bldP spid="26" grpId="0" animBg="1"/>
      <p:bldP spid="29" grpId="0" build="allAtOnce"/>
      <p:bldP spid="36" grpId="0" build="allAtOnce"/>
      <p:bldP spid="4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143900" cy="857232"/>
          </a:xfrm>
        </p:spPr>
        <p:txBody>
          <a:bodyPr>
            <a:normAutofit/>
          </a:bodyPr>
          <a:lstStyle/>
          <a:p>
            <a:pPr algn="l"/>
            <a:r>
              <a:rPr lang="de-DE" sz="3600" u="sng" dirty="0" smtClean="0"/>
              <a:t>6 </a:t>
            </a:r>
            <a:r>
              <a:rPr lang="de-DE" sz="3600" u="sng" dirty="0" err="1" smtClean="0"/>
              <a:t>Application</a:t>
            </a:r>
            <a:r>
              <a:rPr lang="de-DE" sz="3600" u="sng" dirty="0" smtClean="0"/>
              <a:t>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 l="865" r="2092"/>
          <a:stretch>
            <a:fillRect/>
          </a:stretch>
        </p:blipFill>
        <p:spPr bwMode="auto">
          <a:xfrm>
            <a:off x="-1" y="857232"/>
            <a:ext cx="5124421" cy="5857916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072066" y="428604"/>
            <a:ext cx="3857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u="sng" dirty="0" smtClean="0"/>
              <a:t>Données techniques de la CTA</a:t>
            </a:r>
            <a:r>
              <a:rPr lang="fr-CH" sz="2000" b="1" dirty="0" smtClean="0"/>
              <a:t> :</a:t>
            </a:r>
            <a:endParaRPr lang="fr-FR" sz="2000" b="1" dirty="0" smtClean="0"/>
          </a:p>
          <a:p>
            <a:r>
              <a:rPr lang="fr-CH" sz="2000" b="1" dirty="0" smtClean="0"/>
              <a:t>Débit de ventilation : 3200 m</a:t>
            </a:r>
            <a:r>
              <a:rPr lang="fr-CH" sz="2000" b="1" baseline="30000" dirty="0" smtClean="0"/>
              <a:t>3</a:t>
            </a:r>
            <a:r>
              <a:rPr lang="fr-CH" sz="2000" b="1" dirty="0" smtClean="0"/>
              <a:t>/h</a:t>
            </a:r>
            <a:endParaRPr lang="fr-FR" sz="2000" b="1" dirty="0" smtClean="0"/>
          </a:p>
          <a:p>
            <a:r>
              <a:rPr lang="fr-CH" sz="2000" b="1" dirty="0" smtClean="0"/>
              <a:t>Section : 500 x 400 mm</a:t>
            </a:r>
            <a:endParaRPr lang="fr-FR" sz="2000" b="1" dirty="0" smtClean="0"/>
          </a:p>
          <a:p>
            <a:r>
              <a:rPr lang="fr-CH" sz="2000" b="1" dirty="0" smtClean="0"/>
              <a:t>Pression statique du circuit : 469 Pa</a:t>
            </a:r>
            <a:endParaRPr lang="fr-FR" sz="2000" b="1" dirty="0" smtClean="0"/>
          </a:p>
          <a:p>
            <a:r>
              <a:rPr lang="fr-CH" sz="2000" b="1" dirty="0" smtClean="0"/>
              <a:t>Température de soufflage :26°C hygrométrie : 38%</a:t>
            </a:r>
            <a:endParaRPr lang="fr-FR" sz="2000" b="1" dirty="0" smtClean="0"/>
          </a:p>
          <a:p>
            <a:r>
              <a:rPr lang="fr-CH" sz="2000" b="1" dirty="0" smtClean="0"/>
              <a:t>Moteur entrainant le ventilateur : moteur asynchrone triphasé, vitesse de rotation :  1480 tr/min</a:t>
            </a:r>
            <a:endParaRPr lang="fr-FR" sz="2000" b="1" dirty="0" smtClean="0"/>
          </a:p>
          <a:p>
            <a:r>
              <a:rPr lang="fr-CH" sz="2000" b="1" dirty="0" smtClean="0"/>
              <a:t>Rendement moteur : 92 %, cos φ : 0.96 </a:t>
            </a:r>
            <a:endParaRPr lang="fr-FR" sz="2000" b="1" dirty="0" smtClean="0"/>
          </a:p>
          <a:p>
            <a:r>
              <a:rPr lang="fr-CH" sz="2000" b="1" dirty="0" smtClean="0"/>
              <a:t>Transmission par courroie : rendement : 91 %</a:t>
            </a:r>
            <a:endParaRPr lang="fr-FR" sz="2000" b="1" dirty="0" smtClean="0"/>
          </a:p>
          <a:p>
            <a:r>
              <a:rPr lang="fr-CH" sz="2000" b="1" dirty="0" smtClean="0"/>
              <a:t>Diamètre poulie moteur : 140 mm</a:t>
            </a:r>
            <a:endParaRPr lang="fr-LU" sz="2000" b="1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7851648" cy="1828800"/>
          </a:xfrm>
        </p:spPr>
        <p:txBody>
          <a:bodyPr/>
          <a:lstStyle/>
          <a:p>
            <a:r>
              <a:rPr lang="fr-CH" dirty="0" smtClean="0"/>
              <a:t>LES VENTILATEURS</a:t>
            </a:r>
            <a:endParaRPr lang="fr-L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7851648" cy="1071546"/>
          </a:xfrm>
        </p:spPr>
        <p:txBody>
          <a:bodyPr/>
          <a:lstStyle/>
          <a:p>
            <a:pPr algn="l"/>
            <a:r>
              <a:rPr lang="fr-CH" dirty="0" smtClean="0"/>
              <a:t>TD1</a:t>
            </a:r>
            <a:endParaRPr lang="fr-L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l="9824" t="9538" r="2066" b="6436"/>
          <a:stretch>
            <a:fillRect/>
          </a:stretch>
        </p:blipFill>
        <p:spPr bwMode="auto">
          <a:xfrm>
            <a:off x="1428728" y="0"/>
            <a:ext cx="5572164" cy="6860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a. Pression statique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1285860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La pression statique (Ps) correspond à la perte de pression due</a:t>
            </a:r>
            <a:endParaRPr lang="fr-LU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2145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aux frottements que l’air doit vaincre pour s’écouler dans le circuit aéraulique</a:t>
            </a:r>
            <a:endParaRPr lang="fr-LU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429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Elles se distinguent en deux sortes de pertes de pression : les pertes de charges </a:t>
            </a:r>
            <a:r>
              <a:rPr lang="fr-BE" sz="2400" u="sng" dirty="0" smtClean="0"/>
              <a:t>linéaires	</a:t>
            </a:r>
            <a:r>
              <a:rPr lang="fr-BE" sz="2400" dirty="0" smtClean="0"/>
              <a:t> (dans les longueurs droites) </a:t>
            </a:r>
            <a:endParaRPr lang="fr-LU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6434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+ les pertes de charges </a:t>
            </a:r>
            <a:r>
              <a:rPr lang="fr-BE" sz="2400" u="sng" dirty="0" smtClean="0"/>
              <a:t>singulières	</a:t>
            </a:r>
            <a:r>
              <a:rPr lang="fr-BE" sz="2400" dirty="0" smtClean="0"/>
              <a:t> (dans les singularités types coude, té,…)</a:t>
            </a:r>
            <a:endParaRPr lang="fr-L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0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7851648" cy="1000108"/>
          </a:xfrm>
        </p:spPr>
        <p:txBody>
          <a:bodyPr/>
          <a:lstStyle/>
          <a:p>
            <a:pPr algn="l"/>
            <a:r>
              <a:rPr lang="fr-CH" dirty="0" smtClean="0"/>
              <a:t>TD1</a:t>
            </a:r>
            <a:endParaRPr lang="fr-L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7901" t="7249" r="1561" b="7788"/>
          <a:stretch>
            <a:fillRect/>
          </a:stretch>
        </p:blipFill>
        <p:spPr bwMode="auto">
          <a:xfrm>
            <a:off x="1357290" y="0"/>
            <a:ext cx="5643602" cy="689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857884" cy="1000108"/>
          </a:xfrm>
        </p:spPr>
        <p:txBody>
          <a:bodyPr/>
          <a:lstStyle/>
          <a:p>
            <a:r>
              <a:rPr lang="fr-CH" dirty="0" smtClean="0"/>
              <a:t>LES VENTILATEURS</a:t>
            </a:r>
            <a:endParaRPr lang="fr-L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7529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857884" cy="1000108"/>
          </a:xfrm>
        </p:spPr>
        <p:txBody>
          <a:bodyPr/>
          <a:lstStyle/>
          <a:p>
            <a:r>
              <a:rPr lang="fr-CH" dirty="0" smtClean="0"/>
              <a:t>LES VENTILATEURS</a:t>
            </a:r>
            <a:endParaRPr lang="fr-L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47910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857884" cy="1000108"/>
          </a:xfrm>
        </p:spPr>
        <p:txBody>
          <a:bodyPr/>
          <a:lstStyle/>
          <a:p>
            <a:pPr algn="l"/>
            <a:r>
              <a:rPr lang="fr-CH" dirty="0" smtClean="0"/>
              <a:t>TD 2</a:t>
            </a:r>
            <a:endParaRPr lang="fr-L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04083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857884" cy="1000108"/>
          </a:xfrm>
        </p:spPr>
        <p:txBody>
          <a:bodyPr/>
          <a:lstStyle/>
          <a:p>
            <a:r>
              <a:rPr lang="fr-CH" dirty="0" smtClean="0"/>
              <a:t>LES VENTILATEURS</a:t>
            </a:r>
            <a:endParaRPr lang="fr-L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648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857884" cy="1000108"/>
          </a:xfrm>
        </p:spPr>
        <p:txBody>
          <a:bodyPr/>
          <a:lstStyle/>
          <a:p>
            <a:r>
              <a:rPr lang="fr-CH" dirty="0" smtClean="0"/>
              <a:t>LES VENTILATEURS</a:t>
            </a:r>
            <a:endParaRPr lang="fr-L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733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857884" cy="1000108"/>
          </a:xfrm>
        </p:spPr>
        <p:txBody>
          <a:bodyPr/>
          <a:lstStyle/>
          <a:p>
            <a:r>
              <a:rPr lang="fr-CH" dirty="0" smtClean="0"/>
              <a:t>LES VENTILATEURS</a:t>
            </a:r>
            <a:endParaRPr lang="fr-L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6577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b. Pression dynamique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1071546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Pour simplifier, c’est la surpression nécessaire pour générer </a:t>
            </a:r>
            <a:r>
              <a:rPr lang="fr-BE" sz="2400" u="sng" dirty="0" smtClean="0"/>
              <a:t>la vitesse de l’air dans le circuit aéraulique	</a:t>
            </a:r>
            <a:r>
              <a:rPr lang="fr-BE" sz="2400" dirty="0" smtClean="0"/>
              <a:t>. Cette pression dépend donc de la vitesse de circulation de l’air et se détermine par la formule suivante :</a:t>
            </a:r>
            <a:endParaRPr lang="fr-LU" sz="2400" dirty="0"/>
          </a:p>
        </p:txBody>
      </p:sp>
      <p:sp>
        <p:nvSpPr>
          <p:cNvPr id="9" name="Rectangle 8"/>
          <p:cNvSpPr/>
          <p:nvPr/>
        </p:nvSpPr>
        <p:spPr>
          <a:xfrm>
            <a:off x="2357422" y="2928934"/>
            <a:ext cx="4429156" cy="1643074"/>
          </a:xfrm>
          <a:prstGeom prst="rect">
            <a:avLst/>
          </a:prstGeom>
          <a:solidFill>
            <a:schemeClr val="accent1">
              <a:alpha val="7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800" dirty="0" smtClean="0"/>
              <a:t>Pd =  </a:t>
            </a:r>
            <a:r>
              <a:rPr lang="fr-CH" sz="4800" u="sng" dirty="0" smtClean="0"/>
              <a:t>ρ</a:t>
            </a:r>
            <a:r>
              <a:rPr lang="de-DE" sz="4800" u="sng" dirty="0" smtClean="0"/>
              <a:t> x v</a:t>
            </a:r>
            <a:r>
              <a:rPr lang="de-DE" sz="4800" baseline="30000" dirty="0" smtClean="0"/>
              <a:t>2</a:t>
            </a:r>
            <a:r>
              <a:rPr lang="fr-LU" sz="4800" dirty="0" smtClean="0"/>
              <a:t> </a:t>
            </a:r>
          </a:p>
          <a:p>
            <a:r>
              <a:rPr lang="fr-CH" sz="4800" dirty="0" smtClean="0"/>
              <a:t>		2 </a:t>
            </a:r>
            <a:endParaRPr lang="de-DE" sz="4800" baseline="300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0" y="478632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smtClean="0"/>
              <a:t>Avec :	 Pd </a:t>
            </a:r>
            <a:r>
              <a:rPr lang="fr-BE" sz="2400" i="1" u="sng" dirty="0" smtClean="0"/>
              <a:t>pression dynamique en Pa</a:t>
            </a:r>
            <a:endParaRPr lang="fr-FR" sz="2400" dirty="0" smtClean="0"/>
          </a:p>
          <a:p>
            <a:r>
              <a:rPr lang="fr-CH" sz="2400" dirty="0" smtClean="0"/>
              <a:t>	ρ </a:t>
            </a:r>
            <a:r>
              <a:rPr lang="fr-CH" sz="2400" u="sng" dirty="0" smtClean="0"/>
              <a:t>masse volumique de l’air en kg/m</a:t>
            </a:r>
            <a:r>
              <a:rPr lang="fr-CH" sz="2400" u="sng" baseline="30000" dirty="0" smtClean="0"/>
              <a:t>3</a:t>
            </a:r>
            <a:endParaRPr lang="fr-FR" sz="2400" dirty="0" smtClean="0"/>
          </a:p>
          <a:p>
            <a:r>
              <a:rPr lang="fr-CH" sz="2400" dirty="0" smtClean="0"/>
              <a:t>	v </a:t>
            </a:r>
            <a:r>
              <a:rPr lang="fr-CH" sz="2400" u="sng" dirty="0" smtClean="0"/>
              <a:t>vitesse de l’air en m/s</a:t>
            </a:r>
            <a:endParaRPr lang="fr-L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  <p:bldP spid="9" grpId="0" build="allAtOnce" animBg="1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Application 1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0" y="2285992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Calculer la pression totale (Pt) d’un ventilateur d’après les données suivantes :</a:t>
            </a:r>
            <a:endParaRPr lang="fr-FR" sz="2400" dirty="0" smtClean="0"/>
          </a:p>
          <a:p>
            <a:pPr algn="just"/>
            <a:r>
              <a:rPr lang="fr-CH" sz="2400" dirty="0" smtClean="0"/>
              <a:t>Ps = 45 </a:t>
            </a:r>
            <a:r>
              <a:rPr lang="fr-CH" sz="2400" dirty="0" err="1" smtClean="0"/>
              <a:t>mmCE</a:t>
            </a:r>
            <a:r>
              <a:rPr lang="fr-CH" sz="2400" dirty="0" smtClean="0"/>
              <a:t>, débit volumique </a:t>
            </a:r>
            <a:r>
              <a:rPr lang="fr-CH" sz="2400" dirty="0" err="1" smtClean="0"/>
              <a:t>Qv</a:t>
            </a:r>
            <a:r>
              <a:rPr lang="fr-CH" sz="2400" dirty="0" smtClean="0"/>
              <a:t> = 7200 m</a:t>
            </a:r>
            <a:r>
              <a:rPr lang="fr-CH" sz="2400" baseline="30000" dirty="0" smtClean="0"/>
              <a:t>3</a:t>
            </a:r>
            <a:r>
              <a:rPr lang="fr-CH" sz="2400" dirty="0" smtClean="0"/>
              <a:t>/h, gaine de ventilation : section = 500 x 400 mm, air soufflé : 23°C et 40% d’humidité, rappel : </a:t>
            </a:r>
            <a:r>
              <a:rPr lang="fr-CH" sz="2400" dirty="0" err="1" smtClean="0"/>
              <a:t>Qv</a:t>
            </a:r>
            <a:r>
              <a:rPr lang="fr-CH" sz="2400" dirty="0" smtClean="0"/>
              <a:t> = S x v.</a:t>
            </a:r>
            <a:endParaRPr lang="fr-L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" y="1"/>
          <a:ext cx="10001287" cy="6957816"/>
        </p:xfrm>
        <a:graphic>
          <a:graphicData uri="http://schemas.openxmlformats.org/presentationml/2006/ole">
            <p:oleObj spid="_x0000_s51201" name="Image bitmap" r:id="rId3" imgW="7714286" imgH="5372850" progId="PBrush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2786050" cy="142873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Application 1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cxnSp>
        <p:nvCxnSpPr>
          <p:cNvPr id="9" name="Connecteur droit 8"/>
          <p:cNvCxnSpPr/>
          <p:nvPr/>
        </p:nvCxnSpPr>
        <p:spPr>
          <a:xfrm rot="5400000" flipH="1" flipV="1">
            <a:off x="4178309" y="5179219"/>
            <a:ext cx="3358356" cy="79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>
            <a:off x="4365171" y="2764971"/>
            <a:ext cx="3233058" cy="2971800"/>
          </a:xfrm>
          <a:custGeom>
            <a:avLst/>
            <a:gdLst>
              <a:gd name="connsiteX0" fmla="*/ 0 w 3233058"/>
              <a:gd name="connsiteY0" fmla="*/ 2971800 h 2971800"/>
              <a:gd name="connsiteX1" fmla="*/ 304800 w 3233058"/>
              <a:gd name="connsiteY1" fmla="*/ 2830286 h 2971800"/>
              <a:gd name="connsiteX2" fmla="*/ 696686 w 3233058"/>
              <a:gd name="connsiteY2" fmla="*/ 2623458 h 2971800"/>
              <a:gd name="connsiteX3" fmla="*/ 1088572 w 3233058"/>
              <a:gd name="connsiteY3" fmla="*/ 2373086 h 2971800"/>
              <a:gd name="connsiteX4" fmla="*/ 1426029 w 3233058"/>
              <a:gd name="connsiteY4" fmla="*/ 2111829 h 2971800"/>
              <a:gd name="connsiteX5" fmla="*/ 1774372 w 3233058"/>
              <a:gd name="connsiteY5" fmla="*/ 1807029 h 2971800"/>
              <a:gd name="connsiteX6" fmla="*/ 2155372 w 3233058"/>
              <a:gd name="connsiteY6" fmla="*/ 1426029 h 2971800"/>
              <a:gd name="connsiteX7" fmla="*/ 2547258 w 3233058"/>
              <a:gd name="connsiteY7" fmla="*/ 990600 h 2971800"/>
              <a:gd name="connsiteX8" fmla="*/ 2754086 w 3233058"/>
              <a:gd name="connsiteY8" fmla="*/ 718458 h 2971800"/>
              <a:gd name="connsiteX9" fmla="*/ 2982686 w 3233058"/>
              <a:gd name="connsiteY9" fmla="*/ 402772 h 2971800"/>
              <a:gd name="connsiteX10" fmla="*/ 3233058 w 3233058"/>
              <a:gd name="connsiteY10" fmla="*/ 0 h 2971800"/>
              <a:gd name="connsiteX11" fmla="*/ 3233058 w 3233058"/>
              <a:gd name="connsiteY11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3058" h="2971800">
                <a:moveTo>
                  <a:pt x="0" y="2971800"/>
                </a:moveTo>
                <a:cubicBezTo>
                  <a:pt x="94343" y="2930071"/>
                  <a:pt x="188686" y="2888343"/>
                  <a:pt x="304800" y="2830286"/>
                </a:cubicBezTo>
                <a:cubicBezTo>
                  <a:pt x="420914" y="2772229"/>
                  <a:pt x="566057" y="2699658"/>
                  <a:pt x="696686" y="2623458"/>
                </a:cubicBezTo>
                <a:cubicBezTo>
                  <a:pt x="827315" y="2547258"/>
                  <a:pt x="967015" y="2458357"/>
                  <a:pt x="1088572" y="2373086"/>
                </a:cubicBezTo>
                <a:cubicBezTo>
                  <a:pt x="1210129" y="2287815"/>
                  <a:pt x="1311729" y="2206172"/>
                  <a:pt x="1426029" y="2111829"/>
                </a:cubicBezTo>
                <a:cubicBezTo>
                  <a:pt x="1540329" y="2017486"/>
                  <a:pt x="1652815" y="1921329"/>
                  <a:pt x="1774372" y="1807029"/>
                </a:cubicBezTo>
                <a:cubicBezTo>
                  <a:pt x="1895929" y="1692729"/>
                  <a:pt x="2026558" y="1562100"/>
                  <a:pt x="2155372" y="1426029"/>
                </a:cubicBezTo>
                <a:cubicBezTo>
                  <a:pt x="2284186" y="1289958"/>
                  <a:pt x="2447472" y="1108528"/>
                  <a:pt x="2547258" y="990600"/>
                </a:cubicBezTo>
                <a:cubicBezTo>
                  <a:pt x="2647044" y="872672"/>
                  <a:pt x="2681515" y="816429"/>
                  <a:pt x="2754086" y="718458"/>
                </a:cubicBezTo>
                <a:cubicBezTo>
                  <a:pt x="2826657" y="620487"/>
                  <a:pt x="2902857" y="522515"/>
                  <a:pt x="2982686" y="402772"/>
                </a:cubicBezTo>
                <a:cubicBezTo>
                  <a:pt x="3062515" y="283029"/>
                  <a:pt x="3233058" y="0"/>
                  <a:pt x="3233058" y="0"/>
                </a:cubicBezTo>
                <a:lnTo>
                  <a:pt x="3233058" y="0"/>
                </a:lnTo>
              </a:path>
            </a:pathLst>
          </a:cu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4" name="Croix 13"/>
          <p:cNvSpPr/>
          <p:nvPr/>
        </p:nvSpPr>
        <p:spPr>
          <a:xfrm>
            <a:off x="5786446" y="4714884"/>
            <a:ext cx="142876" cy="142876"/>
          </a:xfrm>
          <a:prstGeom prst="plus">
            <a:avLst/>
          </a:prstGeom>
          <a:solidFill>
            <a:srgbClr val="7030A0"/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5" name="Ellipse 14"/>
          <p:cNvSpPr/>
          <p:nvPr/>
        </p:nvSpPr>
        <p:spPr>
          <a:xfrm>
            <a:off x="5786446" y="4786322"/>
            <a:ext cx="285752" cy="500066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6" name="ZoneTexte 15"/>
          <p:cNvSpPr txBox="1"/>
          <p:nvPr/>
        </p:nvSpPr>
        <p:spPr>
          <a:xfrm>
            <a:off x="0" y="171448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air soufflé : 23°C ,  40% </a:t>
            </a:r>
            <a:endParaRPr lang="fr-L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2786050" cy="571480"/>
          </a:xfrm>
          <a:noFill/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Application 1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11" name="ZoneTexte 10"/>
          <p:cNvSpPr txBox="1"/>
          <p:nvPr/>
        </p:nvSpPr>
        <p:spPr>
          <a:xfrm>
            <a:off x="428596" y="2285992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Déterminer ρ de l’air à l’aide du diagramme de l’air humide (rappel ; ρ = 1/Vs) : ρ = </a:t>
            </a:r>
            <a:r>
              <a:rPr lang="fr-CH" sz="2400" u="sng" dirty="0" smtClean="0"/>
              <a:t>	1/0,86= 1,163kg/m</a:t>
            </a:r>
            <a:r>
              <a:rPr lang="fr-CH" sz="2400" u="sng" baseline="30000" dirty="0" smtClean="0"/>
              <a:t>3</a:t>
            </a:r>
            <a:r>
              <a:rPr lang="fr-CH" sz="2400" u="sng" dirty="0" smtClean="0"/>
              <a:t>	</a:t>
            </a:r>
            <a:endParaRPr lang="fr-FR" sz="2400" dirty="0" smtClean="0"/>
          </a:p>
          <a:p>
            <a:r>
              <a:rPr lang="fr-CH" sz="2400" dirty="0" smtClean="0"/>
              <a:t>Calculer v, pour cela :</a:t>
            </a:r>
            <a:endParaRPr lang="fr-FR" sz="2400" dirty="0" smtClean="0"/>
          </a:p>
          <a:p>
            <a:r>
              <a:rPr lang="en-GB" sz="2400" dirty="0" smtClean="0"/>
              <a:t>Calculer S = </a:t>
            </a:r>
            <a:r>
              <a:rPr lang="en-GB" sz="2400" u="sng" dirty="0" smtClean="0"/>
              <a:t>0,5 x 0,4 = 0,2m</a:t>
            </a:r>
            <a:r>
              <a:rPr lang="en-GB" sz="2400" u="sng" baseline="30000" dirty="0" smtClean="0"/>
              <a:t>2</a:t>
            </a:r>
            <a:endParaRPr lang="fr-FR" sz="2400" dirty="0" smtClean="0"/>
          </a:p>
          <a:p>
            <a:r>
              <a:rPr lang="en-GB" sz="2400" dirty="0" smtClean="0"/>
              <a:t>Qv = </a:t>
            </a:r>
            <a:r>
              <a:rPr lang="en-GB" sz="2400" u="sng" dirty="0" smtClean="0"/>
              <a:t>7200 m</a:t>
            </a:r>
            <a:r>
              <a:rPr lang="en-GB" sz="2400" u="sng" baseline="30000" dirty="0" smtClean="0"/>
              <a:t>3</a:t>
            </a:r>
            <a:r>
              <a:rPr lang="en-GB" sz="2400" u="sng" dirty="0" smtClean="0"/>
              <a:t>/h = 2 m</a:t>
            </a:r>
            <a:r>
              <a:rPr lang="en-GB" sz="2400" u="sng" baseline="30000" dirty="0" smtClean="0"/>
              <a:t>3</a:t>
            </a:r>
            <a:r>
              <a:rPr lang="en-GB" sz="2400" u="sng" dirty="0" smtClean="0"/>
              <a:t>/s</a:t>
            </a:r>
            <a:endParaRPr lang="fr-FR" sz="2400" dirty="0" smtClean="0"/>
          </a:p>
          <a:p>
            <a:r>
              <a:rPr lang="en-GB" sz="2400" dirty="0" smtClean="0"/>
              <a:t>Donc v = </a:t>
            </a:r>
            <a:r>
              <a:rPr lang="en-GB" sz="2400" u="sng" dirty="0" smtClean="0"/>
              <a:t>Qv/S = 2/0,2 = 10 m/s</a:t>
            </a:r>
            <a:endParaRPr lang="fr-L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929322" cy="857232"/>
          </a:xfrm>
        </p:spPr>
        <p:txBody>
          <a:bodyPr>
            <a:normAutofit/>
          </a:bodyPr>
          <a:lstStyle/>
          <a:p>
            <a:pPr algn="l"/>
            <a:r>
              <a:rPr lang="fr-BE" sz="3600" u="sng" dirty="0" smtClean="0"/>
              <a:t>Application 1 :</a:t>
            </a:r>
            <a:endParaRPr lang="fr-LU" sz="36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6" name="ZoneTexte 5"/>
          <p:cNvSpPr txBox="1"/>
          <p:nvPr/>
        </p:nvSpPr>
        <p:spPr>
          <a:xfrm>
            <a:off x="142844" y="164305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	Calculer la pression dynamique Pd = </a:t>
            </a:r>
            <a:r>
              <a:rPr lang="fr-CH" sz="2400" u="sng" dirty="0" smtClean="0"/>
              <a:t>ρ x v</a:t>
            </a:r>
            <a:r>
              <a:rPr lang="fr-CH" sz="2400" u="sng" baseline="30000" dirty="0" smtClean="0"/>
              <a:t>2</a:t>
            </a:r>
            <a:r>
              <a:rPr lang="fr-CH" sz="2400" u="sng" dirty="0" smtClean="0"/>
              <a:t>/2 = 1,163 x 10</a:t>
            </a:r>
            <a:r>
              <a:rPr lang="fr-CH" sz="2400" u="sng" baseline="30000" dirty="0" smtClean="0"/>
              <a:t>2</a:t>
            </a:r>
            <a:r>
              <a:rPr lang="fr-CH" sz="2400" u="sng" dirty="0" smtClean="0"/>
              <a:t> / 2 = 58 Pa</a:t>
            </a:r>
            <a:endParaRPr lang="fr-LU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58" y="314324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Pt = </a:t>
            </a:r>
            <a:r>
              <a:rPr lang="fr-CH" sz="2400" u="sng" dirty="0" smtClean="0"/>
              <a:t>Ps + Pd = 450 + 58 = 508 Pa</a:t>
            </a:r>
            <a:endParaRPr lang="fr-F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3731</TotalTime>
  <Words>718</Words>
  <Application>Microsoft Office PowerPoint</Application>
  <PresentationFormat>Affichage à l'écran (4:3)</PresentationFormat>
  <Paragraphs>183</Paragraphs>
  <Slides>46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Débit</vt:lpstr>
      <vt:lpstr>Image bitmap</vt:lpstr>
      <vt:lpstr>LES VENTILATEURS</vt:lpstr>
      <vt:lpstr> Mise en situation :</vt:lpstr>
      <vt:lpstr> 1. FONCTION:</vt:lpstr>
      <vt:lpstr>a. Pression statique :</vt:lpstr>
      <vt:lpstr>b. Pression dynamique :</vt:lpstr>
      <vt:lpstr>Application 1 :</vt:lpstr>
      <vt:lpstr>Application 1 :</vt:lpstr>
      <vt:lpstr>Application 1 :</vt:lpstr>
      <vt:lpstr>Application 1 :</vt:lpstr>
      <vt:lpstr>Application 2 :</vt:lpstr>
      <vt:lpstr>Application 2 :</vt:lpstr>
      <vt:lpstr>2 .Les différents types de ventilateurs:</vt:lpstr>
      <vt:lpstr>a. Ventilateurs centrifuges</vt:lpstr>
      <vt:lpstr>a. Ventilateurs centrifuges</vt:lpstr>
      <vt:lpstr>a. Ventilateurs centrifuges</vt:lpstr>
      <vt:lpstr>a. Ventilateurs centrifuges</vt:lpstr>
      <vt:lpstr>b. Ventilateurs hélicoïdaux</vt:lpstr>
      <vt:lpstr>b. Ventilateurs hélicoïdaux</vt:lpstr>
      <vt:lpstr>3. Vitesse de rotation du ventilateur</vt:lpstr>
      <vt:lpstr>3. Vitesse de rotation du ventilateur</vt:lpstr>
      <vt:lpstr>3. Vitesse de rotation du ventilateur</vt:lpstr>
      <vt:lpstr>3. Vitesse de rotation du ventilateur</vt:lpstr>
      <vt:lpstr>3. Vitesse de rotation du ventilateur</vt:lpstr>
      <vt:lpstr>3. Vitesse de rotation du ventilateur</vt:lpstr>
      <vt:lpstr>3. Vitesse de rotation du ventilateur</vt:lpstr>
      <vt:lpstr>3. Vitesse de rotation du ventilateur</vt:lpstr>
      <vt:lpstr>Application 1 :</vt:lpstr>
      <vt:lpstr>Application 2 :</vt:lpstr>
      <vt:lpstr>4. Les puissances :</vt:lpstr>
      <vt:lpstr>a. Puissance aéraulique :</vt:lpstr>
      <vt:lpstr>b. Puissance ventilateur :</vt:lpstr>
      <vt:lpstr>c. Puissance utile moteur :</vt:lpstr>
      <vt:lpstr>d. Puissance absorbée moteur :</vt:lpstr>
      <vt:lpstr>Application 1:</vt:lpstr>
      <vt:lpstr>Application 2:</vt:lpstr>
      <vt:lpstr>5. Choix du ventilateur:</vt:lpstr>
      <vt:lpstr>6 Application:</vt:lpstr>
      <vt:lpstr>LES VENTILATEURS</vt:lpstr>
      <vt:lpstr>TD1</vt:lpstr>
      <vt:lpstr>TD1</vt:lpstr>
      <vt:lpstr>LES VENTILATEURS</vt:lpstr>
      <vt:lpstr>LES VENTILATEURS</vt:lpstr>
      <vt:lpstr>TD 2</vt:lpstr>
      <vt:lpstr>LES VENTILATEURS</vt:lpstr>
      <vt:lpstr>LES VENTILATEURS</vt:lpstr>
      <vt:lpstr>LES VENTILATEURS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VENTILATEURS</dc:title>
  <dc:creator>h</dc:creator>
  <cp:lastModifiedBy>Utilisateur</cp:lastModifiedBy>
  <cp:revision>45</cp:revision>
  <dcterms:created xsi:type="dcterms:W3CDTF">2009-01-13T10:30:38Z</dcterms:created>
  <dcterms:modified xsi:type="dcterms:W3CDTF">2011-09-20T08:42:08Z</dcterms:modified>
</cp:coreProperties>
</file>